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61" r:id="rId4"/>
    <p:sldId id="262" r:id="rId5"/>
    <p:sldId id="266" r:id="rId6"/>
    <p:sldId id="267" r:id="rId7"/>
    <p:sldId id="260" r:id="rId8"/>
    <p:sldId id="257" r:id="rId9"/>
    <p:sldId id="268" r:id="rId10"/>
    <p:sldId id="269" r:id="rId11"/>
    <p:sldId id="270" r:id="rId12"/>
    <p:sldId id="271" r:id="rId13"/>
    <p:sldId id="272" r:id="rId14"/>
    <p:sldId id="273" r:id="rId15"/>
    <p:sldId id="274" r:id="rId16"/>
    <p:sldId id="278" r:id="rId17"/>
    <p:sldId id="275" r:id="rId18"/>
    <p:sldId id="276" r:id="rId19"/>
    <p:sldId id="277" r:id="rId20"/>
    <p:sldId id="279" r:id="rId21"/>
    <p:sldId id="281" r:id="rId22"/>
    <p:sldId id="280" r:id="rId23"/>
    <p:sldId id="282" r:id="rId24"/>
    <p:sldId id="283" r:id="rId25"/>
    <p:sldId id="286" r:id="rId26"/>
    <p:sldId id="285" r:id="rId27"/>
    <p:sldId id="28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60598-5526-5E04-237A-AD4571EB0AC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FE8188-29BD-5EAE-3C93-3EE50F992C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319537B-ED22-567B-68AA-B415B2B94EE8}"/>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6E1D6EA9-7A00-CF5E-F19D-0BFAD2139F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499D6A-EF49-32F2-3DF7-5DE923698DD6}"/>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941615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19D4B-5675-0C78-059F-6BB0EE9E484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E96AEE-5DC9-C312-E6D6-E3244F77E0A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0FD165-1F36-775F-CF55-012687E862F0}"/>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AFDAD64C-23FC-8F88-1575-4E6E0471A1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5E37B8-D1FC-5BDB-6A59-DFAB043D1C96}"/>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328761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20A615-93E5-3A09-0CF5-D08A295E86E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DEC064A-1B9D-41FE-994B-2589A1557B3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2A4623-E815-DDF0-B8F7-486E24DF18F6}"/>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0FB8DCD3-4394-A6A2-6848-1E3A1F6491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1AA888-30EA-31DD-F6E6-0F1C6E043A52}"/>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372369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ED93F-DB12-3C61-7F56-7BAFA685FB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1F56C8-4AC7-7D0D-FC92-B8B76E2C6C1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A61418-CBE2-5022-02AF-29007781CD76}"/>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06DB6A52-95ED-7CA8-975C-1202B647F2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F5D0D5-74C6-6F5F-18BE-AAC41FD402B2}"/>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3864358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1B1E3-1582-B8B3-2E6E-8CE22C1B666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C02E809-85B8-5036-CBE6-4450EF43E1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5E1A28-F78E-19B4-667F-798F216852FA}"/>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A003070F-033E-08F0-F2B6-C312872733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4FAE04-8DE6-6735-C6BA-B6A013BC5FC2}"/>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2445096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E434C-47F6-262E-65F1-E01C82EBFC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389B0A-629B-A562-7863-DB1B1DF188B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B64BAC5-A421-C873-CAB3-D15C52EFB26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D7AA9C7-85A6-9C01-F8FB-66CF659A8CF7}"/>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6" name="页脚占位符 5">
            <a:extLst>
              <a:ext uri="{FF2B5EF4-FFF2-40B4-BE49-F238E27FC236}">
                <a16:creationId xmlns:a16="http://schemas.microsoft.com/office/drawing/2014/main" id="{490D9713-2D94-AEE0-ED8B-818F84FC61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2777B5-BDDD-98D2-63AE-22348E6152CA}"/>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34768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0278BC-7988-8C5C-DDC4-80C0F4B8991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8CB65A-2A6A-FDA1-DB26-6DDF514358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DC13A4-2941-FEB1-092C-28F7B07BB8B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5425839-C152-E9E0-716F-DC1713A37C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D4EA26-2C9E-0DE8-CB1A-338C156D6AA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43ACD0E-4A4E-22A6-0D00-6E1BC50A98FC}"/>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8" name="页脚占位符 7">
            <a:extLst>
              <a:ext uri="{FF2B5EF4-FFF2-40B4-BE49-F238E27FC236}">
                <a16:creationId xmlns:a16="http://schemas.microsoft.com/office/drawing/2014/main" id="{78720D41-FA0A-7A89-A6E5-0E4BEC80DF3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E981E7B-FE04-54B0-7125-B610DA762129}"/>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1412318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BC805A-DB0D-B5CB-7C2C-ABB5791AA2F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CCE273-BAF9-91DC-96F5-10366B45F49B}"/>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4" name="页脚占位符 3">
            <a:extLst>
              <a:ext uri="{FF2B5EF4-FFF2-40B4-BE49-F238E27FC236}">
                <a16:creationId xmlns:a16="http://schemas.microsoft.com/office/drawing/2014/main" id="{C3B0BDC2-3E77-E7DB-03FE-7AB936B6ECA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1668588-EE89-27BA-2979-5178D5DD49CA}"/>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1797873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AF35C0-7B2C-D04E-3871-20FD573A77C5}"/>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3" name="页脚占位符 2">
            <a:extLst>
              <a:ext uri="{FF2B5EF4-FFF2-40B4-BE49-F238E27FC236}">
                <a16:creationId xmlns:a16="http://schemas.microsoft.com/office/drawing/2014/main" id="{011C63AA-AF17-3DAF-EC04-8C4633A87F5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AD34BE-DC8D-7B66-E87C-5FC61DD0E08E}"/>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362100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3FCBF-B663-ADF9-6D76-A1E6E8AEF4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A507F5-C634-7CDE-A444-3E47A29BA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51D92E-395E-C0A2-76DA-761A179C3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676EC7-A8A7-313B-FDE8-6C568839615B}"/>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6" name="页脚占位符 5">
            <a:extLst>
              <a:ext uri="{FF2B5EF4-FFF2-40B4-BE49-F238E27FC236}">
                <a16:creationId xmlns:a16="http://schemas.microsoft.com/office/drawing/2014/main" id="{011467B0-F884-E144-A476-C1D7CBDF27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206F33-D70C-F513-FE61-40A908E8B7B4}"/>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3982481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4E041-CA35-275D-30CA-997D7ECDFC1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F70A9D-5B3C-B629-9C6D-E8CE603788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B89C64E-7DCB-4762-6E80-08A8C732B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889A4F-9466-C72E-220E-15AB8CDDBB90}"/>
              </a:ext>
            </a:extLst>
          </p:cNvPr>
          <p:cNvSpPr>
            <a:spLocks noGrp="1"/>
          </p:cNvSpPr>
          <p:nvPr>
            <p:ph type="dt" sz="half" idx="10"/>
          </p:nvPr>
        </p:nvSpPr>
        <p:spPr/>
        <p:txBody>
          <a:bodyPr/>
          <a:lstStyle/>
          <a:p>
            <a:fld id="{185AB5D0-974C-483B-8AC6-2798F79960B0}" type="datetimeFigureOut">
              <a:rPr lang="zh-CN" altLang="en-US" smtClean="0"/>
              <a:t>2023/5/27</a:t>
            </a:fld>
            <a:endParaRPr lang="zh-CN" altLang="en-US"/>
          </a:p>
        </p:txBody>
      </p:sp>
      <p:sp>
        <p:nvSpPr>
          <p:cNvPr id="6" name="页脚占位符 5">
            <a:extLst>
              <a:ext uri="{FF2B5EF4-FFF2-40B4-BE49-F238E27FC236}">
                <a16:creationId xmlns:a16="http://schemas.microsoft.com/office/drawing/2014/main" id="{63A5FEDD-7B40-A6E5-1863-09BC15CDDA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D7E899-EFC1-B3B9-C11C-C628DCC88A8C}"/>
              </a:ext>
            </a:extLst>
          </p:cNvPr>
          <p:cNvSpPr>
            <a:spLocks noGrp="1"/>
          </p:cNvSpPr>
          <p:nvPr>
            <p:ph type="sldNum" sz="quarter" idx="12"/>
          </p:nvPr>
        </p:nvSpPr>
        <p:spPr/>
        <p:txBody>
          <a:body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1321436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76FB43-1DF7-FA6C-E1E2-CCA4854E8E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042F93B-CE28-A246-B4EB-F1F57BFC6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2CA0B2-AEAA-1FE8-B921-549C820676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AB5D0-974C-483B-8AC6-2798F79960B0}" type="datetimeFigureOut">
              <a:rPr lang="zh-CN" altLang="en-US" smtClean="0"/>
              <a:t>2023/5/27</a:t>
            </a:fld>
            <a:endParaRPr lang="zh-CN" altLang="en-US"/>
          </a:p>
        </p:txBody>
      </p:sp>
      <p:sp>
        <p:nvSpPr>
          <p:cNvPr id="5" name="页脚占位符 4">
            <a:extLst>
              <a:ext uri="{FF2B5EF4-FFF2-40B4-BE49-F238E27FC236}">
                <a16:creationId xmlns:a16="http://schemas.microsoft.com/office/drawing/2014/main" id="{701711CC-6EE4-98AF-586F-E6243D2119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BC14D0D-ECF6-DFDD-38E3-8739D7FA7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B5EB0-EE0B-401F-8C24-7673CB8EE2DE}" type="slidenum">
              <a:rPr lang="zh-CN" altLang="en-US" smtClean="0"/>
              <a:t>‹#›</a:t>
            </a:fld>
            <a:endParaRPr lang="zh-CN" altLang="en-US"/>
          </a:p>
        </p:txBody>
      </p:sp>
    </p:spTree>
    <p:extLst>
      <p:ext uri="{BB962C8B-B14F-4D97-AF65-F5344CB8AC3E}">
        <p14:creationId xmlns:p14="http://schemas.microsoft.com/office/powerpoint/2010/main" val="2304093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703B9-1F8F-8745-1284-22F26CDAB8AD}"/>
              </a:ext>
            </a:extLst>
          </p:cNvPr>
          <p:cNvSpPr>
            <a:spLocks noGrp="1"/>
          </p:cNvSpPr>
          <p:nvPr>
            <p:ph type="ctrTitle"/>
          </p:nvPr>
        </p:nvSpPr>
        <p:spPr/>
        <p:txBody>
          <a:bodyPr/>
          <a:lstStyle/>
          <a:p>
            <a:r>
              <a:rPr lang="en-US" altLang="zh-CN"/>
              <a:t>YOLOv4&amp;v5</a:t>
            </a:r>
            <a:endParaRPr lang="zh-CN" altLang="en-US"/>
          </a:p>
        </p:txBody>
      </p:sp>
      <p:sp>
        <p:nvSpPr>
          <p:cNvPr id="3" name="副标题 2">
            <a:extLst>
              <a:ext uri="{FF2B5EF4-FFF2-40B4-BE49-F238E27FC236}">
                <a16:creationId xmlns:a16="http://schemas.microsoft.com/office/drawing/2014/main" id="{2E337F4F-6D7E-6692-165C-788715207794}"/>
              </a:ext>
            </a:extLst>
          </p:cNvPr>
          <p:cNvSpPr>
            <a:spLocks noGrp="1"/>
          </p:cNvSpPr>
          <p:nvPr>
            <p:ph type="subTitle" idx="1"/>
          </p:nvPr>
        </p:nvSpPr>
        <p:spPr/>
        <p:txBody>
          <a:bodyPr/>
          <a:lstStyle/>
          <a:p>
            <a:r>
              <a:rPr lang="en-US" altLang="zh-CN"/>
              <a:t>——</a:t>
            </a:r>
            <a:r>
              <a:rPr lang="zh-CN" altLang="en-US"/>
              <a:t>朱卓烜</a:t>
            </a:r>
          </a:p>
        </p:txBody>
      </p:sp>
    </p:spTree>
    <p:extLst>
      <p:ext uri="{BB962C8B-B14F-4D97-AF65-F5344CB8AC3E}">
        <p14:creationId xmlns:p14="http://schemas.microsoft.com/office/powerpoint/2010/main" val="106408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8A0AB-8927-5EE3-635F-F6062559C41B}"/>
              </a:ext>
            </a:extLst>
          </p:cNvPr>
          <p:cNvSpPr>
            <a:spLocks noGrp="1"/>
          </p:cNvSpPr>
          <p:nvPr>
            <p:ph type="title"/>
          </p:nvPr>
        </p:nvSpPr>
        <p:spPr/>
        <p:txBody>
          <a:bodyPr/>
          <a:lstStyle/>
          <a:p>
            <a:r>
              <a:rPr lang="en-US" altLang="zh-CN"/>
              <a:t>1.CSP</a:t>
            </a:r>
            <a:endParaRPr lang="zh-CN" altLang="en-US"/>
          </a:p>
        </p:txBody>
      </p:sp>
      <p:sp>
        <p:nvSpPr>
          <p:cNvPr id="3" name="内容占位符 2">
            <a:extLst>
              <a:ext uri="{FF2B5EF4-FFF2-40B4-BE49-F238E27FC236}">
                <a16:creationId xmlns:a16="http://schemas.microsoft.com/office/drawing/2014/main" id="{C439953B-6753-5545-9700-4245EDDC439F}"/>
              </a:ext>
            </a:extLst>
          </p:cNvPr>
          <p:cNvSpPr>
            <a:spLocks noGrp="1"/>
          </p:cNvSpPr>
          <p:nvPr>
            <p:ph idx="1"/>
          </p:nvPr>
        </p:nvSpPr>
        <p:spPr>
          <a:xfrm>
            <a:off x="838200" y="1825625"/>
            <a:ext cx="3354238" cy="4351338"/>
          </a:xfrm>
        </p:spPr>
        <p:txBody>
          <a:bodyPr/>
          <a:lstStyle/>
          <a:p>
            <a:r>
              <a:rPr lang="zh-CN" altLang="en-US"/>
              <a:t>网络结构采用 </a:t>
            </a:r>
            <a:r>
              <a:rPr lang="en-US" altLang="zh-CN"/>
              <a:t>CSP </a:t>
            </a:r>
            <a:r>
              <a:rPr lang="zh-CN" altLang="en-US"/>
              <a:t>连接，主要以下三个方面的优点：</a:t>
            </a:r>
          </a:p>
          <a:p>
            <a:pPr>
              <a:buFont typeface="Arial" panose="020B0604020202020204" pitchFamily="34" charset="0"/>
              <a:buChar char="•"/>
            </a:pPr>
            <a:r>
              <a:rPr lang="zh-CN" altLang="en-US"/>
              <a:t>增强 </a:t>
            </a:r>
            <a:r>
              <a:rPr lang="en-US" altLang="zh-CN"/>
              <a:t>CNN </a:t>
            </a:r>
            <a:r>
              <a:rPr lang="zh-CN" altLang="en-US"/>
              <a:t>的学习能力，使得在轻量化的同时保持准确性；</a:t>
            </a:r>
          </a:p>
          <a:p>
            <a:pPr>
              <a:buFont typeface="Arial" panose="020B0604020202020204" pitchFamily="34" charset="0"/>
              <a:buChar char="•"/>
            </a:pPr>
            <a:r>
              <a:rPr lang="zh-CN" altLang="en-US"/>
              <a:t>降低计算瓶颈；</a:t>
            </a:r>
          </a:p>
          <a:p>
            <a:pPr>
              <a:buFont typeface="Arial" panose="020B0604020202020204" pitchFamily="34" charset="0"/>
              <a:buChar char="•"/>
            </a:pPr>
            <a:r>
              <a:rPr lang="zh-CN" altLang="en-US"/>
              <a:t>降低内存成本。</a:t>
            </a:r>
          </a:p>
          <a:p>
            <a:endParaRPr lang="zh-CN" altLang="en-US"/>
          </a:p>
        </p:txBody>
      </p:sp>
      <p:pic>
        <p:nvPicPr>
          <p:cNvPr id="2050" name="Picture 2">
            <a:extLst>
              <a:ext uri="{FF2B5EF4-FFF2-40B4-BE49-F238E27FC236}">
                <a16:creationId xmlns:a16="http://schemas.microsoft.com/office/drawing/2014/main" id="{E70D6263-718D-DB67-3888-BC59EE3D8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398" y="2121994"/>
            <a:ext cx="6212223" cy="314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05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60017-0FDA-0077-D01A-28D8FD4A4D06}"/>
              </a:ext>
            </a:extLst>
          </p:cNvPr>
          <p:cNvSpPr>
            <a:spLocks noGrp="1"/>
          </p:cNvSpPr>
          <p:nvPr>
            <p:ph type="title"/>
          </p:nvPr>
        </p:nvSpPr>
        <p:spPr/>
        <p:txBody>
          <a:bodyPr/>
          <a:lstStyle/>
          <a:p>
            <a:r>
              <a:rPr lang="en-US" altLang="zh-CN"/>
              <a:t>2.Mosaic</a:t>
            </a:r>
            <a:endParaRPr lang="zh-CN" altLang="en-US"/>
          </a:p>
        </p:txBody>
      </p:sp>
      <p:sp>
        <p:nvSpPr>
          <p:cNvPr id="3" name="内容占位符 2">
            <a:extLst>
              <a:ext uri="{FF2B5EF4-FFF2-40B4-BE49-F238E27FC236}">
                <a16:creationId xmlns:a16="http://schemas.microsoft.com/office/drawing/2014/main" id="{8C08F6AB-34DD-BC60-3C9B-7BB7ED8C6A02}"/>
              </a:ext>
            </a:extLst>
          </p:cNvPr>
          <p:cNvSpPr>
            <a:spLocks noGrp="1"/>
          </p:cNvSpPr>
          <p:nvPr>
            <p:ph idx="1"/>
          </p:nvPr>
        </p:nvSpPr>
        <p:spPr>
          <a:xfrm>
            <a:off x="760562" y="1690688"/>
            <a:ext cx="2819400" cy="4351338"/>
          </a:xfrm>
        </p:spPr>
        <p:txBody>
          <a:bodyPr/>
          <a:lstStyle/>
          <a:p>
            <a:r>
              <a:rPr lang="zh-CN" altLang="en-US"/>
              <a:t>将 </a:t>
            </a:r>
            <a:r>
              <a:rPr lang="en-US" altLang="zh-CN"/>
              <a:t>4 </a:t>
            </a:r>
            <a:r>
              <a:rPr lang="zh-CN" altLang="en-US"/>
              <a:t>张训练图像组合成一张进行训练（而不是 </a:t>
            </a:r>
            <a:r>
              <a:rPr lang="en-US" altLang="zh-CN"/>
              <a:t>CutMix </a:t>
            </a:r>
            <a:r>
              <a:rPr lang="zh-CN" altLang="en-US"/>
              <a:t>中的 </a:t>
            </a:r>
            <a:r>
              <a:rPr lang="en-US" altLang="zh-CN"/>
              <a:t>2 </a:t>
            </a:r>
            <a:r>
              <a:rPr lang="zh-CN" altLang="en-US"/>
              <a:t>张），这增强了对超出正常图像边框的目标的检测，从而有利于小目标（像素少目标）的检测。</a:t>
            </a:r>
          </a:p>
        </p:txBody>
      </p:sp>
      <p:pic>
        <p:nvPicPr>
          <p:cNvPr id="5" name="图片 4">
            <a:extLst>
              <a:ext uri="{FF2B5EF4-FFF2-40B4-BE49-F238E27FC236}">
                <a16:creationId xmlns:a16="http://schemas.microsoft.com/office/drawing/2014/main" id="{959CB26F-72C7-F282-C2AC-32074D92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238" y="1578545"/>
            <a:ext cx="7696200" cy="4723419"/>
          </a:xfrm>
          <a:prstGeom prst="rect">
            <a:avLst/>
          </a:prstGeom>
        </p:spPr>
      </p:pic>
    </p:spTree>
    <p:extLst>
      <p:ext uri="{BB962C8B-B14F-4D97-AF65-F5344CB8AC3E}">
        <p14:creationId xmlns:p14="http://schemas.microsoft.com/office/powerpoint/2010/main" val="285747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8B8AF-ED09-81BD-04CF-E117811CBBDC}"/>
              </a:ext>
            </a:extLst>
          </p:cNvPr>
          <p:cNvSpPr>
            <a:spLocks noGrp="1"/>
          </p:cNvSpPr>
          <p:nvPr>
            <p:ph type="title"/>
          </p:nvPr>
        </p:nvSpPr>
        <p:spPr/>
        <p:txBody>
          <a:bodyPr/>
          <a:lstStyle/>
          <a:p>
            <a:r>
              <a:rPr lang="en-US" altLang="zh-CN"/>
              <a:t>3.Mish</a:t>
            </a:r>
            <a:endParaRPr lang="zh-CN" altLang="en-US"/>
          </a:p>
        </p:txBody>
      </p:sp>
      <p:sp>
        <p:nvSpPr>
          <p:cNvPr id="3" name="内容占位符 2">
            <a:extLst>
              <a:ext uri="{FF2B5EF4-FFF2-40B4-BE49-F238E27FC236}">
                <a16:creationId xmlns:a16="http://schemas.microsoft.com/office/drawing/2014/main" id="{C1EF8142-BBC9-5F19-3A2B-B52D3E1C4095}"/>
              </a:ext>
            </a:extLst>
          </p:cNvPr>
          <p:cNvSpPr>
            <a:spLocks noGrp="1"/>
          </p:cNvSpPr>
          <p:nvPr>
            <p:ph idx="1"/>
          </p:nvPr>
        </p:nvSpPr>
        <p:spPr>
          <a:xfrm>
            <a:off x="838200" y="1690688"/>
            <a:ext cx="10515600" cy="4351338"/>
          </a:xfrm>
        </p:spPr>
        <p:txBody>
          <a:bodyPr>
            <a:normAutofit/>
          </a:bodyPr>
          <a:lstStyle/>
          <a:p>
            <a:r>
              <a:rPr lang="en-US" altLang="zh-CN" sz="2000"/>
              <a:t>YOLOv4 </a:t>
            </a:r>
            <a:r>
              <a:rPr lang="zh-CN" altLang="en-US" sz="2000"/>
              <a:t>的骨干网络中都使用了 </a:t>
            </a:r>
            <a:r>
              <a:rPr lang="en-US" altLang="zh-CN" sz="2000"/>
              <a:t>Mish </a:t>
            </a:r>
            <a:r>
              <a:rPr lang="zh-CN" altLang="en-US" sz="2000"/>
              <a:t>激活函数，而其他部分则使用 </a:t>
            </a:r>
            <a:r>
              <a:rPr lang="en-US" altLang="zh-CN" sz="2000"/>
              <a:t>Leaky_ReLU </a:t>
            </a:r>
            <a:r>
              <a:rPr lang="zh-CN" altLang="en-US" sz="2000"/>
              <a:t>函数。</a:t>
            </a:r>
            <a:r>
              <a:rPr lang="en-US" altLang="zh-CN" sz="2000"/>
              <a:t>Mish </a:t>
            </a:r>
            <a:r>
              <a:rPr lang="zh-CN" altLang="en-US" sz="2000"/>
              <a:t>是光滑的非单调激活函数，可定义为：</a:t>
            </a:r>
            <a:endParaRPr lang="en-US" altLang="zh-CN" sz="2000"/>
          </a:p>
          <a:p>
            <a:endParaRPr lang="en-US" altLang="zh-CN" sz="2000"/>
          </a:p>
          <a:p>
            <a:endParaRPr lang="en-US" altLang="zh-CN" sz="2000"/>
          </a:p>
          <a:p>
            <a:r>
              <a:rPr lang="zh-CN" altLang="en-US" sz="2000"/>
              <a:t>在 </a:t>
            </a:r>
            <a:r>
              <a:rPr lang="en-US" altLang="zh-CN" sz="2000"/>
              <a:t>YOLOv4 </a:t>
            </a:r>
            <a:r>
              <a:rPr lang="zh-CN" altLang="en-US" sz="2000"/>
              <a:t>中使用 </a:t>
            </a:r>
            <a:r>
              <a:rPr lang="en-US" altLang="zh-CN" sz="2000"/>
              <a:t>Mish </a:t>
            </a:r>
            <a:r>
              <a:rPr lang="zh-CN" altLang="en-US" sz="2000"/>
              <a:t>函数的原因是它的低成本和它的平滑、非单调、无上界、有下界等特点，与其他常用函数如 </a:t>
            </a:r>
            <a:r>
              <a:rPr lang="en-US" altLang="zh-CN" sz="2000"/>
              <a:t>ReLU </a:t>
            </a:r>
            <a:r>
              <a:rPr lang="zh-CN" altLang="en-US" sz="2000"/>
              <a:t>和 </a:t>
            </a:r>
            <a:r>
              <a:rPr lang="en-US" altLang="zh-CN" sz="2000"/>
              <a:t>Swish </a:t>
            </a:r>
            <a:r>
              <a:rPr lang="zh-CN" altLang="en-US" sz="2000"/>
              <a:t>相比，提高了它的性能。</a:t>
            </a:r>
          </a:p>
        </p:txBody>
      </p:sp>
      <p:pic>
        <p:nvPicPr>
          <p:cNvPr id="5" name="图片 4">
            <a:extLst>
              <a:ext uri="{FF2B5EF4-FFF2-40B4-BE49-F238E27FC236}">
                <a16:creationId xmlns:a16="http://schemas.microsoft.com/office/drawing/2014/main" id="{1075F627-F46B-2217-3488-CC891E9C817F}"/>
              </a:ext>
            </a:extLst>
          </p:cNvPr>
          <p:cNvPicPr>
            <a:picLocks noChangeAspect="1"/>
          </p:cNvPicPr>
          <p:nvPr/>
        </p:nvPicPr>
        <p:blipFill>
          <a:blip r:embed="rId2"/>
          <a:stretch>
            <a:fillRect/>
          </a:stretch>
        </p:blipFill>
        <p:spPr>
          <a:xfrm>
            <a:off x="3448411" y="2468676"/>
            <a:ext cx="4409417" cy="547575"/>
          </a:xfrm>
          <a:prstGeom prst="rect">
            <a:avLst/>
          </a:prstGeom>
        </p:spPr>
      </p:pic>
      <p:pic>
        <p:nvPicPr>
          <p:cNvPr id="8" name="内容占位符 4">
            <a:extLst>
              <a:ext uri="{FF2B5EF4-FFF2-40B4-BE49-F238E27FC236}">
                <a16:creationId xmlns:a16="http://schemas.microsoft.com/office/drawing/2014/main" id="{AEBCB28F-2C83-DE49-4C72-01A7B488E054}"/>
              </a:ext>
            </a:extLst>
          </p:cNvPr>
          <p:cNvPicPr>
            <a:picLocks noChangeAspect="1"/>
          </p:cNvPicPr>
          <p:nvPr/>
        </p:nvPicPr>
        <p:blipFill>
          <a:blip r:embed="rId3"/>
          <a:stretch>
            <a:fillRect/>
          </a:stretch>
        </p:blipFill>
        <p:spPr>
          <a:xfrm>
            <a:off x="3769743" y="3794239"/>
            <a:ext cx="4493980" cy="2984284"/>
          </a:xfrm>
          <a:prstGeom prst="rect">
            <a:avLst/>
          </a:prstGeom>
        </p:spPr>
      </p:pic>
    </p:spTree>
    <p:extLst>
      <p:ext uri="{BB962C8B-B14F-4D97-AF65-F5344CB8AC3E}">
        <p14:creationId xmlns:p14="http://schemas.microsoft.com/office/powerpoint/2010/main" val="1942028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49D6D-C380-7C42-9089-A4C57F99A7F0}"/>
              </a:ext>
            </a:extLst>
          </p:cNvPr>
          <p:cNvSpPr>
            <a:spLocks noGrp="1"/>
          </p:cNvSpPr>
          <p:nvPr>
            <p:ph type="title"/>
          </p:nvPr>
        </p:nvSpPr>
        <p:spPr/>
        <p:txBody>
          <a:bodyPr/>
          <a:lstStyle/>
          <a:p>
            <a:r>
              <a:rPr lang="zh-CN" altLang="en-US"/>
              <a:t>（</a:t>
            </a:r>
            <a:r>
              <a:rPr lang="en-US" altLang="zh-CN"/>
              <a:t>2</a:t>
            </a:r>
            <a:r>
              <a:rPr lang="zh-CN" altLang="en-US"/>
              <a:t>）</a:t>
            </a:r>
            <a:r>
              <a:rPr lang="en-US" altLang="zh-CN"/>
              <a:t>Neck</a:t>
            </a:r>
            <a:endParaRPr lang="zh-CN" altLang="en-US"/>
          </a:p>
        </p:txBody>
      </p:sp>
      <p:sp>
        <p:nvSpPr>
          <p:cNvPr id="3" name="内容占位符 2">
            <a:extLst>
              <a:ext uri="{FF2B5EF4-FFF2-40B4-BE49-F238E27FC236}">
                <a16:creationId xmlns:a16="http://schemas.microsoft.com/office/drawing/2014/main" id="{E2CE4BCD-1C34-E6D4-54BE-67A68CDDD6A6}"/>
              </a:ext>
            </a:extLst>
          </p:cNvPr>
          <p:cNvSpPr>
            <a:spLocks noGrp="1"/>
          </p:cNvSpPr>
          <p:nvPr>
            <p:ph idx="1"/>
          </p:nvPr>
        </p:nvSpPr>
        <p:spPr/>
        <p:txBody>
          <a:bodyPr/>
          <a:lstStyle/>
          <a:p>
            <a:r>
              <a:rPr lang="en-US" altLang="zh-CN"/>
              <a:t>SPP</a:t>
            </a:r>
          </a:p>
          <a:p>
            <a:r>
              <a:rPr lang="en-US" altLang="zh-CN"/>
              <a:t>FPN+PAN</a:t>
            </a:r>
            <a:endParaRPr lang="zh-CN" altLang="en-US"/>
          </a:p>
        </p:txBody>
      </p:sp>
    </p:spTree>
    <p:extLst>
      <p:ext uri="{BB962C8B-B14F-4D97-AF65-F5344CB8AC3E}">
        <p14:creationId xmlns:p14="http://schemas.microsoft.com/office/powerpoint/2010/main" val="1546504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D2FF7F-CE5E-1EEE-59B7-4AB0F598ED49}"/>
              </a:ext>
            </a:extLst>
          </p:cNvPr>
          <p:cNvSpPr>
            <a:spLocks noGrp="1"/>
          </p:cNvSpPr>
          <p:nvPr>
            <p:ph type="title"/>
          </p:nvPr>
        </p:nvSpPr>
        <p:spPr/>
        <p:txBody>
          <a:bodyPr/>
          <a:lstStyle/>
          <a:p>
            <a:r>
              <a:rPr lang="en-US" altLang="zh-CN"/>
              <a:t>1.SPP</a:t>
            </a:r>
            <a:endParaRPr lang="zh-CN" altLang="en-US"/>
          </a:p>
        </p:txBody>
      </p:sp>
      <p:sp>
        <p:nvSpPr>
          <p:cNvPr id="7" name="内容占位符 6">
            <a:extLst>
              <a:ext uri="{FF2B5EF4-FFF2-40B4-BE49-F238E27FC236}">
                <a16:creationId xmlns:a16="http://schemas.microsoft.com/office/drawing/2014/main" id="{86DB5AFD-0A31-E3B4-A4D5-3EAEA2703C6F}"/>
              </a:ext>
            </a:extLst>
          </p:cNvPr>
          <p:cNvSpPr>
            <a:spLocks noGrp="1"/>
          </p:cNvSpPr>
          <p:nvPr>
            <p:ph idx="1"/>
          </p:nvPr>
        </p:nvSpPr>
        <p:spPr>
          <a:xfrm>
            <a:off x="838200" y="1652495"/>
            <a:ext cx="3690668" cy="4058192"/>
          </a:xfrm>
        </p:spPr>
        <p:txBody>
          <a:bodyPr>
            <a:normAutofit fontScale="92500"/>
          </a:bodyPr>
          <a:lstStyle/>
          <a:p>
            <a:r>
              <a:rPr lang="zh-CN" altLang="en-US" sz="2400"/>
              <a:t>在 </a:t>
            </a:r>
            <a:r>
              <a:rPr lang="en-US" altLang="zh-CN" sz="2400"/>
              <a:t>YOLOv4 </a:t>
            </a:r>
            <a:r>
              <a:rPr lang="zh-CN" altLang="en-US" sz="2400"/>
              <a:t>中，对 </a:t>
            </a:r>
            <a:r>
              <a:rPr lang="en-US" altLang="zh-CN" sz="2400"/>
              <a:t>SPP </a:t>
            </a:r>
            <a:r>
              <a:rPr lang="zh-CN" altLang="en-US" sz="2400"/>
              <a:t>进行了修改以保证输出为空间维度。 最大池化的核大小为 </a:t>
            </a:r>
            <a:r>
              <a:rPr lang="en-US" altLang="zh-CN" sz="2400"/>
              <a:t>k = {1×1</a:t>
            </a:r>
            <a:r>
              <a:rPr lang="zh-CN" altLang="en-US" sz="2400"/>
              <a:t>、</a:t>
            </a:r>
            <a:r>
              <a:rPr lang="en-US" altLang="zh-CN" sz="2400"/>
              <a:t>5×5</a:t>
            </a:r>
            <a:r>
              <a:rPr lang="zh-CN" altLang="en-US" sz="2400"/>
              <a:t>、</a:t>
            </a:r>
            <a:r>
              <a:rPr lang="en-US" altLang="zh-CN" sz="2400"/>
              <a:t>9×9</a:t>
            </a:r>
            <a:r>
              <a:rPr lang="zh-CN" altLang="en-US" sz="2400"/>
              <a:t>、</a:t>
            </a:r>
            <a:r>
              <a:rPr lang="en-US" altLang="zh-CN" sz="2400"/>
              <a:t>13×13}</a:t>
            </a:r>
            <a:r>
              <a:rPr lang="zh-CN" altLang="en-US" sz="2400"/>
              <a:t>。将来自不同核大小池化后的特征图串联在一起作为输出。 采用 </a:t>
            </a:r>
            <a:r>
              <a:rPr lang="en-US" altLang="zh-CN" sz="2400"/>
              <a:t>SPP </a:t>
            </a:r>
            <a:r>
              <a:rPr lang="zh-CN" altLang="en-US" sz="2400"/>
              <a:t>层的方式，比单纯的使用单个尺寸核大小的最大池化的方式，更有效的增加主干网络的感受野，显著的分离最重要的上下文特征。（双线性插值）</a:t>
            </a:r>
          </a:p>
        </p:txBody>
      </p:sp>
      <p:pic>
        <p:nvPicPr>
          <p:cNvPr id="3074" name="Picture 2">
            <a:extLst>
              <a:ext uri="{FF2B5EF4-FFF2-40B4-BE49-F238E27FC236}">
                <a16:creationId xmlns:a16="http://schemas.microsoft.com/office/drawing/2014/main" id="{69CC076B-F463-DA35-F0A2-3AA748BFE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004" y="1340753"/>
            <a:ext cx="4558372" cy="417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849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86294D-AEFC-2FE3-C572-C19B62D3BF60}"/>
              </a:ext>
            </a:extLst>
          </p:cNvPr>
          <p:cNvSpPr>
            <a:spLocks noGrp="1"/>
          </p:cNvSpPr>
          <p:nvPr>
            <p:ph type="title"/>
          </p:nvPr>
        </p:nvSpPr>
        <p:spPr/>
        <p:txBody>
          <a:bodyPr/>
          <a:lstStyle/>
          <a:p>
            <a:r>
              <a:rPr lang="en-US" altLang="zh-CN"/>
              <a:t>2.FPN+PAN</a:t>
            </a:r>
            <a:endParaRPr lang="zh-CN" altLang="en-US"/>
          </a:p>
        </p:txBody>
      </p:sp>
      <p:pic>
        <p:nvPicPr>
          <p:cNvPr id="5" name="内容占位符 4">
            <a:extLst>
              <a:ext uri="{FF2B5EF4-FFF2-40B4-BE49-F238E27FC236}">
                <a16:creationId xmlns:a16="http://schemas.microsoft.com/office/drawing/2014/main" id="{3D6FF004-E793-6403-6315-30F1E73644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0716" y="2027207"/>
            <a:ext cx="10350568" cy="3510719"/>
          </a:xfrm>
        </p:spPr>
      </p:pic>
    </p:spTree>
    <p:extLst>
      <p:ext uri="{BB962C8B-B14F-4D97-AF65-F5344CB8AC3E}">
        <p14:creationId xmlns:p14="http://schemas.microsoft.com/office/powerpoint/2010/main" val="1610233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4C1C0-F777-E0C7-0727-4B74B5AF27B6}"/>
              </a:ext>
            </a:extLst>
          </p:cNvPr>
          <p:cNvSpPr>
            <a:spLocks noGrp="1"/>
          </p:cNvSpPr>
          <p:nvPr>
            <p:ph type="title"/>
          </p:nvPr>
        </p:nvSpPr>
        <p:spPr/>
        <p:txBody>
          <a:bodyPr/>
          <a:lstStyle/>
          <a:p>
            <a:r>
              <a:rPr lang="en-US" altLang="zh-CN"/>
              <a:t>2.2 </a:t>
            </a:r>
            <a:r>
              <a:rPr lang="zh-CN" altLang="en-US"/>
              <a:t>上下采样</a:t>
            </a:r>
          </a:p>
        </p:txBody>
      </p:sp>
      <p:pic>
        <p:nvPicPr>
          <p:cNvPr id="5" name="内容占位符 4">
            <a:extLst>
              <a:ext uri="{FF2B5EF4-FFF2-40B4-BE49-F238E27FC236}">
                <a16:creationId xmlns:a16="http://schemas.microsoft.com/office/drawing/2014/main" id="{C8EB3DEB-B6F6-E14C-37BB-F8DA21882791}"/>
              </a:ext>
            </a:extLst>
          </p:cNvPr>
          <p:cNvPicPr>
            <a:picLocks noGrp="1" noChangeAspect="1"/>
          </p:cNvPicPr>
          <p:nvPr>
            <p:ph idx="1"/>
          </p:nvPr>
        </p:nvPicPr>
        <p:blipFill>
          <a:blip r:embed="rId2"/>
          <a:stretch>
            <a:fillRect/>
          </a:stretch>
        </p:blipFill>
        <p:spPr>
          <a:xfrm>
            <a:off x="3083740" y="1538298"/>
            <a:ext cx="6024519" cy="1121255"/>
          </a:xfrm>
        </p:spPr>
      </p:pic>
      <p:pic>
        <p:nvPicPr>
          <p:cNvPr id="7" name="图片 6">
            <a:extLst>
              <a:ext uri="{FF2B5EF4-FFF2-40B4-BE49-F238E27FC236}">
                <a16:creationId xmlns:a16="http://schemas.microsoft.com/office/drawing/2014/main" id="{7498B796-CD74-0C9A-57F9-1EF6A8E90840}"/>
              </a:ext>
            </a:extLst>
          </p:cNvPr>
          <p:cNvPicPr>
            <a:picLocks noChangeAspect="1"/>
          </p:cNvPicPr>
          <p:nvPr/>
        </p:nvPicPr>
        <p:blipFill>
          <a:blip r:embed="rId3"/>
          <a:stretch>
            <a:fillRect/>
          </a:stretch>
        </p:blipFill>
        <p:spPr>
          <a:xfrm>
            <a:off x="3226279" y="2840169"/>
            <a:ext cx="5704994" cy="3780521"/>
          </a:xfrm>
          <a:prstGeom prst="rect">
            <a:avLst/>
          </a:prstGeom>
        </p:spPr>
      </p:pic>
    </p:spTree>
    <p:extLst>
      <p:ext uri="{BB962C8B-B14F-4D97-AF65-F5344CB8AC3E}">
        <p14:creationId xmlns:p14="http://schemas.microsoft.com/office/powerpoint/2010/main" val="2619510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1A255-3F46-38D8-8BA7-1AD24FC012C3}"/>
              </a:ext>
            </a:extLst>
          </p:cNvPr>
          <p:cNvSpPr>
            <a:spLocks noGrp="1"/>
          </p:cNvSpPr>
          <p:nvPr>
            <p:ph type="title"/>
          </p:nvPr>
        </p:nvSpPr>
        <p:spPr/>
        <p:txBody>
          <a:bodyPr/>
          <a:lstStyle/>
          <a:p>
            <a:r>
              <a:rPr lang="zh-CN" altLang="en-US"/>
              <a:t>（</a:t>
            </a:r>
            <a:r>
              <a:rPr lang="en-US" altLang="zh-CN"/>
              <a:t>3</a:t>
            </a:r>
            <a:r>
              <a:rPr lang="zh-CN" altLang="en-US"/>
              <a:t>）</a:t>
            </a:r>
            <a:r>
              <a:rPr lang="en-US" altLang="zh-CN"/>
              <a:t>Head</a:t>
            </a:r>
            <a:endParaRPr lang="zh-CN" altLang="en-US"/>
          </a:p>
        </p:txBody>
      </p:sp>
      <p:sp>
        <p:nvSpPr>
          <p:cNvPr id="3" name="内容占位符 2">
            <a:extLst>
              <a:ext uri="{FF2B5EF4-FFF2-40B4-BE49-F238E27FC236}">
                <a16:creationId xmlns:a16="http://schemas.microsoft.com/office/drawing/2014/main" id="{FD5C4650-CFA5-EE33-75D9-B600A2A9A2F9}"/>
              </a:ext>
            </a:extLst>
          </p:cNvPr>
          <p:cNvSpPr>
            <a:spLocks noGrp="1"/>
          </p:cNvSpPr>
          <p:nvPr>
            <p:ph idx="1"/>
          </p:nvPr>
        </p:nvSpPr>
        <p:spPr/>
        <p:txBody>
          <a:bodyPr/>
          <a:lstStyle/>
          <a:p>
            <a:r>
              <a:rPr lang="en-US" altLang="zh-CN"/>
              <a:t>CIOU_loss</a:t>
            </a:r>
          </a:p>
          <a:p>
            <a:r>
              <a:rPr lang="en-US" altLang="zh-CN"/>
              <a:t>DIOU_nms</a:t>
            </a:r>
          </a:p>
          <a:p>
            <a:r>
              <a:rPr lang="en-US" altLang="zh-CN"/>
              <a:t>Multi Anchor</a:t>
            </a:r>
            <a:r>
              <a:rPr lang="zh-CN" altLang="en-US"/>
              <a:t>策略</a:t>
            </a:r>
          </a:p>
          <a:p>
            <a:endParaRPr lang="zh-CN" altLang="en-US"/>
          </a:p>
        </p:txBody>
      </p:sp>
      <p:pic>
        <p:nvPicPr>
          <p:cNvPr id="5" name="图片 4">
            <a:extLst>
              <a:ext uri="{FF2B5EF4-FFF2-40B4-BE49-F238E27FC236}">
                <a16:creationId xmlns:a16="http://schemas.microsoft.com/office/drawing/2014/main" id="{9F0A30EB-C0C2-8C34-9629-4CBBF79625B8}"/>
              </a:ext>
            </a:extLst>
          </p:cNvPr>
          <p:cNvPicPr>
            <a:picLocks noChangeAspect="1"/>
          </p:cNvPicPr>
          <p:nvPr/>
        </p:nvPicPr>
        <p:blipFill>
          <a:blip r:embed="rId2"/>
          <a:stretch>
            <a:fillRect/>
          </a:stretch>
        </p:blipFill>
        <p:spPr>
          <a:xfrm>
            <a:off x="838200" y="3477244"/>
            <a:ext cx="7209524" cy="3028571"/>
          </a:xfrm>
          <a:prstGeom prst="rect">
            <a:avLst/>
          </a:prstGeom>
        </p:spPr>
      </p:pic>
    </p:spTree>
    <p:extLst>
      <p:ext uri="{BB962C8B-B14F-4D97-AF65-F5344CB8AC3E}">
        <p14:creationId xmlns:p14="http://schemas.microsoft.com/office/powerpoint/2010/main" val="3890910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4C784-CD00-1B4C-C5FD-24E22F69C3C2}"/>
              </a:ext>
            </a:extLst>
          </p:cNvPr>
          <p:cNvSpPr>
            <a:spLocks noGrp="1"/>
          </p:cNvSpPr>
          <p:nvPr>
            <p:ph type="title"/>
          </p:nvPr>
        </p:nvSpPr>
        <p:spPr/>
        <p:txBody>
          <a:bodyPr/>
          <a:lstStyle/>
          <a:p>
            <a:r>
              <a:rPr lang="en-US" altLang="zh-CN"/>
              <a:t>1.CIOU</a:t>
            </a:r>
            <a:r>
              <a:rPr lang="zh-CN" altLang="en-US"/>
              <a:t>、</a:t>
            </a:r>
            <a:r>
              <a:rPr lang="en-US" altLang="zh-CN"/>
              <a:t>DIOU</a:t>
            </a:r>
            <a:endParaRPr lang="zh-CN" altLang="en-US"/>
          </a:p>
        </p:txBody>
      </p:sp>
      <p:pic>
        <p:nvPicPr>
          <p:cNvPr id="5" name="内容占位符 4">
            <a:extLst>
              <a:ext uri="{FF2B5EF4-FFF2-40B4-BE49-F238E27FC236}">
                <a16:creationId xmlns:a16="http://schemas.microsoft.com/office/drawing/2014/main" id="{9270FF7C-381A-5B38-AC47-FD81A2879BB6}"/>
              </a:ext>
            </a:extLst>
          </p:cNvPr>
          <p:cNvPicPr>
            <a:picLocks noGrp="1" noChangeAspect="1"/>
          </p:cNvPicPr>
          <p:nvPr>
            <p:ph idx="1"/>
          </p:nvPr>
        </p:nvPicPr>
        <p:blipFill>
          <a:blip r:embed="rId2"/>
          <a:stretch>
            <a:fillRect/>
          </a:stretch>
        </p:blipFill>
        <p:spPr>
          <a:xfrm>
            <a:off x="1338012" y="1518915"/>
            <a:ext cx="9515976" cy="4692554"/>
          </a:xfrm>
        </p:spPr>
      </p:pic>
    </p:spTree>
    <p:extLst>
      <p:ext uri="{BB962C8B-B14F-4D97-AF65-F5344CB8AC3E}">
        <p14:creationId xmlns:p14="http://schemas.microsoft.com/office/powerpoint/2010/main" val="1704594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6725F-F236-F9AD-B718-D4C6463C0AEA}"/>
              </a:ext>
            </a:extLst>
          </p:cNvPr>
          <p:cNvSpPr>
            <a:spLocks noGrp="1"/>
          </p:cNvSpPr>
          <p:nvPr>
            <p:ph type="title"/>
          </p:nvPr>
        </p:nvSpPr>
        <p:spPr>
          <a:xfrm>
            <a:off x="838199" y="0"/>
            <a:ext cx="10515600" cy="1325563"/>
          </a:xfrm>
        </p:spPr>
        <p:txBody>
          <a:bodyPr/>
          <a:lstStyle/>
          <a:p>
            <a:r>
              <a:rPr lang="en-US" altLang="zh-CN"/>
              <a:t>2. Multi Anchor</a:t>
            </a:r>
            <a:r>
              <a:rPr lang="zh-CN" altLang="en-US"/>
              <a:t>策略</a:t>
            </a:r>
          </a:p>
        </p:txBody>
      </p:sp>
      <p:pic>
        <p:nvPicPr>
          <p:cNvPr id="5" name="内容占位符 4">
            <a:extLst>
              <a:ext uri="{FF2B5EF4-FFF2-40B4-BE49-F238E27FC236}">
                <a16:creationId xmlns:a16="http://schemas.microsoft.com/office/drawing/2014/main" id="{5F3DFB3F-4F01-3B18-8C4C-3B7EF1F2C661}"/>
              </a:ext>
            </a:extLst>
          </p:cNvPr>
          <p:cNvPicPr>
            <a:picLocks noGrp="1" noChangeAspect="1"/>
          </p:cNvPicPr>
          <p:nvPr>
            <p:ph idx="1"/>
          </p:nvPr>
        </p:nvPicPr>
        <p:blipFill>
          <a:blip r:embed="rId2"/>
          <a:stretch>
            <a:fillRect/>
          </a:stretch>
        </p:blipFill>
        <p:spPr>
          <a:xfrm>
            <a:off x="3513899" y="1051684"/>
            <a:ext cx="5164200" cy="3753680"/>
          </a:xfrm>
        </p:spPr>
      </p:pic>
      <p:pic>
        <p:nvPicPr>
          <p:cNvPr id="7" name="图片 6">
            <a:extLst>
              <a:ext uri="{FF2B5EF4-FFF2-40B4-BE49-F238E27FC236}">
                <a16:creationId xmlns:a16="http://schemas.microsoft.com/office/drawing/2014/main" id="{C342E1C4-8E6B-92BF-B3C9-A55E5621E50A}"/>
              </a:ext>
            </a:extLst>
          </p:cNvPr>
          <p:cNvPicPr>
            <a:picLocks noChangeAspect="1"/>
          </p:cNvPicPr>
          <p:nvPr/>
        </p:nvPicPr>
        <p:blipFill>
          <a:blip r:embed="rId3"/>
          <a:stretch>
            <a:fillRect/>
          </a:stretch>
        </p:blipFill>
        <p:spPr>
          <a:xfrm>
            <a:off x="2910834" y="5082725"/>
            <a:ext cx="6542857" cy="1238095"/>
          </a:xfrm>
          <a:prstGeom prst="rect">
            <a:avLst/>
          </a:prstGeom>
        </p:spPr>
      </p:pic>
    </p:spTree>
    <p:extLst>
      <p:ext uri="{BB962C8B-B14F-4D97-AF65-F5344CB8AC3E}">
        <p14:creationId xmlns:p14="http://schemas.microsoft.com/office/powerpoint/2010/main" val="3789562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1FFE6-90F3-5969-50D0-4FD912FDCA28}"/>
              </a:ext>
            </a:extLst>
          </p:cNvPr>
          <p:cNvSpPr>
            <a:spLocks noGrp="1"/>
          </p:cNvSpPr>
          <p:nvPr>
            <p:ph type="title"/>
          </p:nvPr>
        </p:nvSpPr>
        <p:spPr/>
        <p:txBody>
          <a:bodyPr/>
          <a:lstStyle/>
          <a:p>
            <a:r>
              <a:rPr lang="zh-CN" altLang="en-US"/>
              <a:t>一、一般目标检测器</a:t>
            </a:r>
          </a:p>
        </p:txBody>
      </p:sp>
      <p:sp>
        <p:nvSpPr>
          <p:cNvPr id="3" name="内容占位符 2">
            <a:extLst>
              <a:ext uri="{FF2B5EF4-FFF2-40B4-BE49-F238E27FC236}">
                <a16:creationId xmlns:a16="http://schemas.microsoft.com/office/drawing/2014/main" id="{E5E5E01D-9CA0-D02B-1285-942B95C22C21}"/>
              </a:ext>
            </a:extLst>
          </p:cNvPr>
          <p:cNvSpPr>
            <a:spLocks noGrp="1"/>
          </p:cNvSpPr>
          <p:nvPr>
            <p:ph idx="1"/>
          </p:nvPr>
        </p:nvSpPr>
        <p:spPr/>
        <p:txBody>
          <a:bodyPr/>
          <a:lstStyle/>
          <a:p>
            <a:r>
              <a:rPr lang="en-US" altLang="zh-CN"/>
              <a:t>BOF</a:t>
            </a:r>
          </a:p>
          <a:p>
            <a:r>
              <a:rPr lang="en-US" altLang="zh-CN"/>
              <a:t>BOS</a:t>
            </a:r>
          </a:p>
          <a:p>
            <a:r>
              <a:rPr lang="zh-CN" altLang="en-US"/>
              <a:t>一般网络结构</a:t>
            </a:r>
          </a:p>
        </p:txBody>
      </p:sp>
    </p:spTree>
    <p:extLst>
      <p:ext uri="{BB962C8B-B14F-4D97-AF65-F5344CB8AC3E}">
        <p14:creationId xmlns:p14="http://schemas.microsoft.com/office/powerpoint/2010/main" val="3663650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D77A3-A548-C543-D515-1BC078BBB832}"/>
              </a:ext>
            </a:extLst>
          </p:cNvPr>
          <p:cNvSpPr>
            <a:spLocks noGrp="1"/>
          </p:cNvSpPr>
          <p:nvPr>
            <p:ph type="title"/>
          </p:nvPr>
        </p:nvSpPr>
        <p:spPr/>
        <p:txBody>
          <a:bodyPr/>
          <a:lstStyle/>
          <a:p>
            <a:r>
              <a:rPr lang="zh-CN" altLang="en-US"/>
              <a:t>三、</a:t>
            </a:r>
            <a:r>
              <a:rPr lang="en-US" altLang="zh-CN"/>
              <a:t>YOLOv5</a:t>
            </a:r>
            <a:endParaRPr lang="zh-CN" altLang="en-US"/>
          </a:p>
        </p:txBody>
      </p:sp>
      <p:sp>
        <p:nvSpPr>
          <p:cNvPr id="3" name="内容占位符 2">
            <a:extLst>
              <a:ext uri="{FF2B5EF4-FFF2-40B4-BE49-F238E27FC236}">
                <a16:creationId xmlns:a16="http://schemas.microsoft.com/office/drawing/2014/main" id="{887B223B-E7D2-69A3-6D41-A8715C0B4382}"/>
              </a:ext>
            </a:extLst>
          </p:cNvPr>
          <p:cNvSpPr>
            <a:spLocks noGrp="1"/>
          </p:cNvSpPr>
          <p:nvPr>
            <p:ph idx="1"/>
          </p:nvPr>
        </p:nvSpPr>
        <p:spPr/>
        <p:txBody>
          <a:bodyPr/>
          <a:lstStyle/>
          <a:p>
            <a:r>
              <a:rPr lang="en-US" altLang="zh-CN"/>
              <a:t>Focus</a:t>
            </a:r>
            <a:r>
              <a:rPr lang="zh-CN" altLang="en-US"/>
              <a:t>结构</a:t>
            </a:r>
            <a:endParaRPr lang="en-US" altLang="zh-CN"/>
          </a:p>
          <a:p>
            <a:r>
              <a:rPr lang="en-US" altLang="zh-CN"/>
              <a:t>Mosaic</a:t>
            </a:r>
            <a:r>
              <a:rPr lang="zh-CN" altLang="en-US"/>
              <a:t>数据增强</a:t>
            </a:r>
            <a:endParaRPr lang="en-US" altLang="zh-CN"/>
          </a:p>
          <a:p>
            <a:r>
              <a:rPr lang="zh-CN" altLang="en-US"/>
              <a:t>自适应锚框计算</a:t>
            </a:r>
            <a:endParaRPr lang="en-US" altLang="zh-CN"/>
          </a:p>
          <a:p>
            <a:r>
              <a:rPr lang="zh-CN" altLang="en-US"/>
              <a:t>自适应图片缩放</a:t>
            </a:r>
            <a:endParaRPr lang="en-US" altLang="zh-CN"/>
          </a:p>
          <a:p>
            <a:r>
              <a:rPr lang="zh-CN" altLang="en-US"/>
              <a:t>“新”</a:t>
            </a:r>
            <a:r>
              <a:rPr lang="en-US" altLang="zh-CN"/>
              <a:t>CSP</a:t>
            </a:r>
            <a:r>
              <a:rPr lang="zh-CN" altLang="en-US"/>
              <a:t>结构</a:t>
            </a:r>
            <a:endParaRPr lang="en-US" altLang="zh-CN"/>
          </a:p>
          <a:p>
            <a:r>
              <a:rPr lang="en-US" altLang="zh-CN"/>
              <a:t>GIOU_loss</a:t>
            </a:r>
          </a:p>
          <a:p>
            <a:r>
              <a:rPr lang="en-US" altLang="zh-CN"/>
              <a:t>Soft_NMS</a:t>
            </a:r>
            <a:endParaRPr lang="zh-CN" altLang="en-US"/>
          </a:p>
        </p:txBody>
      </p:sp>
    </p:spTree>
    <p:extLst>
      <p:ext uri="{BB962C8B-B14F-4D97-AF65-F5344CB8AC3E}">
        <p14:creationId xmlns:p14="http://schemas.microsoft.com/office/powerpoint/2010/main" val="345203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4C084-1B28-71B2-916A-7897A374AB19}"/>
              </a:ext>
            </a:extLst>
          </p:cNvPr>
          <p:cNvSpPr>
            <a:spLocks noGrp="1"/>
          </p:cNvSpPr>
          <p:nvPr>
            <p:ph type="title"/>
          </p:nvPr>
        </p:nvSpPr>
        <p:spPr/>
        <p:txBody>
          <a:bodyPr/>
          <a:lstStyle/>
          <a:p>
            <a:r>
              <a:rPr lang="zh-CN" altLang="en-US"/>
              <a:t>（</a:t>
            </a:r>
            <a:r>
              <a:rPr lang="en-US" altLang="zh-CN"/>
              <a:t>1</a:t>
            </a:r>
            <a:r>
              <a:rPr lang="zh-CN" altLang="en-US"/>
              <a:t>）概览与版本对比</a:t>
            </a:r>
          </a:p>
        </p:txBody>
      </p:sp>
      <p:pic>
        <p:nvPicPr>
          <p:cNvPr id="1026" name="Picture 2">
            <a:extLst>
              <a:ext uri="{FF2B5EF4-FFF2-40B4-BE49-F238E27FC236}">
                <a16:creationId xmlns:a16="http://schemas.microsoft.com/office/drawing/2014/main" id="{0966D3AB-4058-72CC-F636-232F399FED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0745" y="1825625"/>
            <a:ext cx="979051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26C03D6-0CCD-73E6-272A-BAFE5D0C4E8B}"/>
              </a:ext>
            </a:extLst>
          </p:cNvPr>
          <p:cNvPicPr>
            <a:picLocks noChangeAspect="1"/>
          </p:cNvPicPr>
          <p:nvPr/>
        </p:nvPicPr>
        <p:blipFill>
          <a:blip r:embed="rId3"/>
          <a:stretch>
            <a:fillRect/>
          </a:stretch>
        </p:blipFill>
        <p:spPr>
          <a:xfrm>
            <a:off x="7789652" y="139911"/>
            <a:ext cx="2865643" cy="1618245"/>
          </a:xfrm>
          <a:prstGeom prst="rect">
            <a:avLst/>
          </a:prstGeom>
        </p:spPr>
      </p:pic>
    </p:spTree>
    <p:extLst>
      <p:ext uri="{BB962C8B-B14F-4D97-AF65-F5344CB8AC3E}">
        <p14:creationId xmlns:p14="http://schemas.microsoft.com/office/powerpoint/2010/main" val="3907905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B5F3360-C6FC-9BCD-78A3-3D8C4DDE8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304" y="4420709"/>
            <a:ext cx="5448300" cy="200025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09F24F5-4D1D-F962-57F6-194BC8B6B11E}"/>
              </a:ext>
            </a:extLst>
          </p:cNvPr>
          <p:cNvSpPr>
            <a:spLocks noGrp="1"/>
          </p:cNvSpPr>
          <p:nvPr>
            <p:ph type="title"/>
          </p:nvPr>
        </p:nvSpPr>
        <p:spPr/>
        <p:txBody>
          <a:bodyPr/>
          <a:lstStyle/>
          <a:p>
            <a:r>
              <a:rPr lang="zh-CN" altLang="en-US"/>
              <a:t>（</a:t>
            </a:r>
            <a:r>
              <a:rPr lang="en-US" altLang="zh-CN"/>
              <a:t>2</a:t>
            </a:r>
            <a:r>
              <a:rPr lang="zh-CN" altLang="en-US"/>
              <a:t>）</a:t>
            </a:r>
            <a:r>
              <a:rPr lang="en-US" altLang="zh-CN"/>
              <a:t>Focus</a:t>
            </a:r>
            <a:r>
              <a:rPr lang="zh-CN" altLang="en-US"/>
              <a:t>结构</a:t>
            </a:r>
          </a:p>
        </p:txBody>
      </p:sp>
      <p:pic>
        <p:nvPicPr>
          <p:cNvPr id="5" name="内容占位符 4">
            <a:extLst>
              <a:ext uri="{FF2B5EF4-FFF2-40B4-BE49-F238E27FC236}">
                <a16:creationId xmlns:a16="http://schemas.microsoft.com/office/drawing/2014/main" id="{324C074B-99FF-7D66-0AE1-DFFDADF0527E}"/>
              </a:ext>
            </a:extLst>
          </p:cNvPr>
          <p:cNvPicPr>
            <a:picLocks noGrp="1" noChangeAspect="1"/>
          </p:cNvPicPr>
          <p:nvPr>
            <p:ph idx="1"/>
          </p:nvPr>
        </p:nvPicPr>
        <p:blipFill>
          <a:blip r:embed="rId3"/>
          <a:stretch>
            <a:fillRect/>
          </a:stretch>
        </p:blipFill>
        <p:spPr>
          <a:xfrm>
            <a:off x="7065034" y="1625187"/>
            <a:ext cx="4423195" cy="2389542"/>
          </a:xfrm>
        </p:spPr>
      </p:pic>
      <p:sp>
        <p:nvSpPr>
          <p:cNvPr id="6" name="文本框 5">
            <a:extLst>
              <a:ext uri="{FF2B5EF4-FFF2-40B4-BE49-F238E27FC236}">
                <a16:creationId xmlns:a16="http://schemas.microsoft.com/office/drawing/2014/main" id="{8BB8F2E9-13D3-EFC3-A3E5-4A9DCBA41698}"/>
              </a:ext>
            </a:extLst>
          </p:cNvPr>
          <p:cNvSpPr txBox="1"/>
          <p:nvPr/>
        </p:nvSpPr>
        <p:spPr>
          <a:xfrm>
            <a:off x="838199" y="1815860"/>
            <a:ext cx="5674743" cy="3970318"/>
          </a:xfrm>
          <a:prstGeom prst="rect">
            <a:avLst/>
          </a:prstGeom>
          <a:noFill/>
        </p:spPr>
        <p:txBody>
          <a:bodyPr wrap="square" rtlCol="0">
            <a:spAutoFit/>
          </a:bodyPr>
          <a:lstStyle/>
          <a:p>
            <a:pPr algn="l"/>
            <a:r>
              <a:rPr lang="en-US" altLang="zh-CN" b="0" i="0">
                <a:solidFill>
                  <a:srgbClr val="111111"/>
                </a:solidFill>
                <a:effectLst/>
                <a:latin typeface="-apple-system"/>
              </a:rPr>
              <a:t>Focus</a:t>
            </a:r>
            <a:r>
              <a:rPr lang="zh-CN" altLang="en-US" b="0" i="0">
                <a:solidFill>
                  <a:srgbClr val="111111"/>
                </a:solidFill>
                <a:effectLst/>
                <a:latin typeface="-apple-system"/>
              </a:rPr>
              <a:t>结构的主要作用是在</a:t>
            </a:r>
            <a:r>
              <a:rPr lang="zh-CN" altLang="en-US" b="0" i="0">
                <a:solidFill>
                  <a:srgbClr val="FF0000"/>
                </a:solidFill>
                <a:effectLst/>
                <a:latin typeface="-apple-system"/>
              </a:rPr>
              <a:t>保留输入图像中的空间信息</a:t>
            </a:r>
            <a:r>
              <a:rPr lang="zh-CN" altLang="en-US" b="0" i="0">
                <a:solidFill>
                  <a:srgbClr val="111111"/>
                </a:solidFill>
                <a:effectLst/>
                <a:latin typeface="-apple-system"/>
              </a:rPr>
              <a:t>的同时，</a:t>
            </a:r>
            <a:r>
              <a:rPr lang="zh-CN" altLang="en-US" b="0" i="0">
                <a:solidFill>
                  <a:srgbClr val="FF0000"/>
                </a:solidFill>
                <a:effectLst/>
                <a:latin typeface="-apple-system"/>
              </a:rPr>
              <a:t>将输入图像的宽度和高度减半</a:t>
            </a:r>
            <a:r>
              <a:rPr lang="zh-CN" altLang="en-US" b="0" i="0">
                <a:solidFill>
                  <a:srgbClr val="111111"/>
                </a:solidFill>
                <a:effectLst/>
                <a:latin typeface="-apple-system"/>
              </a:rPr>
              <a:t>。这样做可以减少计算量，加快模型的运行速度。</a:t>
            </a:r>
          </a:p>
          <a:p>
            <a:pPr algn="l"/>
            <a:r>
              <a:rPr lang="zh-CN" altLang="en-US" b="0" i="0">
                <a:solidFill>
                  <a:srgbClr val="111111"/>
                </a:solidFill>
                <a:effectLst/>
                <a:latin typeface="-apple-system"/>
              </a:rPr>
              <a:t>在传统的卷积神经网络中，通常使用池化层或步幅大于</a:t>
            </a:r>
            <a:r>
              <a:rPr lang="en-US" altLang="zh-CN" b="0" i="0">
                <a:solidFill>
                  <a:srgbClr val="111111"/>
                </a:solidFill>
                <a:effectLst/>
                <a:latin typeface="-apple-system"/>
              </a:rPr>
              <a:t>1</a:t>
            </a:r>
            <a:r>
              <a:rPr lang="zh-CN" altLang="en-US" b="0" i="0">
                <a:solidFill>
                  <a:srgbClr val="111111"/>
                </a:solidFill>
                <a:effectLst/>
                <a:latin typeface="-apple-system"/>
              </a:rPr>
              <a:t>的卷积层来减小特征图的尺寸。但是，这些方法会丢失一些空间信息。</a:t>
            </a:r>
            <a:r>
              <a:rPr lang="en-US" altLang="zh-CN" b="0" i="0">
                <a:solidFill>
                  <a:srgbClr val="111111"/>
                </a:solidFill>
                <a:effectLst/>
                <a:latin typeface="-apple-system"/>
              </a:rPr>
              <a:t>Focus</a:t>
            </a:r>
            <a:r>
              <a:rPr lang="zh-CN" altLang="en-US" b="0" i="0">
                <a:solidFill>
                  <a:srgbClr val="111111"/>
                </a:solidFill>
                <a:effectLst/>
                <a:latin typeface="-apple-system"/>
              </a:rPr>
              <a:t>结构通过将输入图像分成四个部分，并将这四个部分沿着通道维度堆叠起来，可以在减小特征图尺寸的同时保留空间信息。</a:t>
            </a:r>
          </a:p>
          <a:p>
            <a:pPr algn="l"/>
            <a:r>
              <a:rPr lang="zh-CN" altLang="en-US" b="0" i="0">
                <a:solidFill>
                  <a:srgbClr val="111111"/>
                </a:solidFill>
                <a:effectLst/>
                <a:latin typeface="-apple-system"/>
              </a:rPr>
              <a:t>此外，</a:t>
            </a:r>
            <a:r>
              <a:rPr lang="en-US" altLang="zh-CN" b="0" i="0">
                <a:solidFill>
                  <a:srgbClr val="111111"/>
                </a:solidFill>
                <a:effectLst/>
                <a:latin typeface="-apple-system"/>
              </a:rPr>
              <a:t>Focus</a:t>
            </a:r>
            <a:r>
              <a:rPr lang="zh-CN" altLang="en-US" b="0" i="0">
                <a:solidFill>
                  <a:srgbClr val="111111"/>
                </a:solidFill>
                <a:effectLst/>
                <a:latin typeface="-apple-system"/>
              </a:rPr>
              <a:t>结构还可以增加模型对小目标的检测能力。由于它保留了输入图像中的空间信息，因此可以更好地捕捉小目标的特征。</a:t>
            </a:r>
          </a:p>
          <a:p>
            <a:pPr algn="l"/>
            <a:r>
              <a:rPr lang="zh-CN" altLang="en-US" b="0" i="0">
                <a:solidFill>
                  <a:srgbClr val="111111"/>
                </a:solidFill>
                <a:effectLst/>
                <a:latin typeface="-apple-system"/>
              </a:rPr>
              <a:t>总之，</a:t>
            </a:r>
            <a:r>
              <a:rPr lang="en-US" altLang="zh-CN" b="0" i="0">
                <a:solidFill>
                  <a:srgbClr val="111111"/>
                </a:solidFill>
                <a:effectLst/>
                <a:latin typeface="-apple-system"/>
              </a:rPr>
              <a:t>Focus</a:t>
            </a:r>
            <a:r>
              <a:rPr lang="zh-CN" altLang="en-US" b="0" i="0">
                <a:solidFill>
                  <a:srgbClr val="111111"/>
                </a:solidFill>
                <a:effectLst/>
                <a:latin typeface="-apple-system"/>
              </a:rPr>
              <a:t>结构可以在保留空间信息的同时减小特征图尺寸，从而提高模型的运行速度和检测能力。</a:t>
            </a:r>
          </a:p>
          <a:p>
            <a:endParaRPr lang="zh-CN" altLang="en-US"/>
          </a:p>
        </p:txBody>
      </p:sp>
    </p:spTree>
    <p:extLst>
      <p:ext uri="{BB962C8B-B14F-4D97-AF65-F5344CB8AC3E}">
        <p14:creationId xmlns:p14="http://schemas.microsoft.com/office/powerpoint/2010/main" val="911185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E1FC5-F7BE-9DBC-70B3-117BC8955B5C}"/>
              </a:ext>
            </a:extLst>
          </p:cNvPr>
          <p:cNvSpPr>
            <a:spLocks noGrp="1"/>
          </p:cNvSpPr>
          <p:nvPr>
            <p:ph type="title"/>
          </p:nvPr>
        </p:nvSpPr>
        <p:spPr/>
        <p:txBody>
          <a:bodyPr/>
          <a:lstStyle/>
          <a:p>
            <a:r>
              <a:rPr lang="zh-CN" altLang="en-US"/>
              <a:t>（</a:t>
            </a:r>
            <a:r>
              <a:rPr lang="en-US" altLang="zh-CN"/>
              <a:t>3</a:t>
            </a:r>
            <a:r>
              <a:rPr lang="zh-CN" altLang="en-US"/>
              <a:t>）自适应锚框计算</a:t>
            </a:r>
          </a:p>
        </p:txBody>
      </p:sp>
      <p:sp>
        <p:nvSpPr>
          <p:cNvPr id="3" name="内容占位符 2">
            <a:extLst>
              <a:ext uri="{FF2B5EF4-FFF2-40B4-BE49-F238E27FC236}">
                <a16:creationId xmlns:a16="http://schemas.microsoft.com/office/drawing/2014/main" id="{F53B279F-5C91-99CB-CCA0-6633F0700C3E}"/>
              </a:ext>
            </a:extLst>
          </p:cNvPr>
          <p:cNvSpPr>
            <a:spLocks noGrp="1"/>
          </p:cNvSpPr>
          <p:nvPr>
            <p:ph idx="1"/>
          </p:nvPr>
        </p:nvSpPr>
        <p:spPr/>
        <p:txBody>
          <a:bodyPr/>
          <a:lstStyle/>
          <a:p>
            <a:pPr algn="l"/>
            <a:r>
              <a:rPr lang="en-US" altLang="zh-CN" b="0" i="0">
                <a:solidFill>
                  <a:srgbClr val="111111"/>
                </a:solidFill>
                <a:effectLst/>
                <a:latin typeface="-apple-system"/>
              </a:rPr>
              <a:t>YOLOv5</a:t>
            </a:r>
            <a:r>
              <a:rPr lang="zh-CN" altLang="en-US" b="0" i="0">
                <a:solidFill>
                  <a:srgbClr val="111111"/>
                </a:solidFill>
                <a:effectLst/>
                <a:latin typeface="-apple-system"/>
              </a:rPr>
              <a:t>使用了一种称为自适应锚框计算的方法来确定锚框的大小。这种方法通过对训练数据集进行聚类分析来确定最佳的锚框大小。具体来说，它使用</a:t>
            </a:r>
            <a:r>
              <a:rPr lang="en-US" altLang="zh-CN" b="0" i="0">
                <a:solidFill>
                  <a:srgbClr val="111111"/>
                </a:solidFill>
                <a:effectLst/>
                <a:latin typeface="-apple-system"/>
              </a:rPr>
              <a:t>k-means</a:t>
            </a:r>
            <a:r>
              <a:rPr lang="zh-CN" altLang="en-US" b="0" i="0">
                <a:solidFill>
                  <a:srgbClr val="111111"/>
                </a:solidFill>
                <a:effectLst/>
                <a:latin typeface="-apple-system"/>
              </a:rPr>
              <a:t>算法对训练数据集中所有目标边界框的宽度和高度进行聚类，以确定</a:t>
            </a:r>
            <a:r>
              <a:rPr lang="en-US" altLang="zh-CN" b="0" i="0">
                <a:solidFill>
                  <a:srgbClr val="111111"/>
                </a:solidFill>
                <a:effectLst/>
                <a:latin typeface="-apple-system"/>
              </a:rPr>
              <a:t>k</a:t>
            </a:r>
            <a:r>
              <a:rPr lang="zh-CN" altLang="en-US" b="0" i="0">
                <a:solidFill>
                  <a:srgbClr val="111111"/>
                </a:solidFill>
                <a:effectLst/>
                <a:latin typeface="-apple-system"/>
              </a:rPr>
              <a:t>个最佳的锚框大小。</a:t>
            </a:r>
          </a:p>
          <a:p>
            <a:pPr algn="l"/>
            <a:r>
              <a:rPr lang="zh-CN" altLang="en-US" b="0" i="0">
                <a:solidFill>
                  <a:srgbClr val="111111"/>
                </a:solidFill>
                <a:effectLst/>
                <a:latin typeface="-apple-system"/>
              </a:rPr>
              <a:t>自适应锚框计算可以根据训练数据集中目标的实际分布情况来确定最佳的锚框大小。这样可以提高模型对不同大小目标的检测能力。</a:t>
            </a:r>
          </a:p>
          <a:p>
            <a:endParaRPr lang="zh-CN" altLang="en-US"/>
          </a:p>
        </p:txBody>
      </p:sp>
      <p:pic>
        <p:nvPicPr>
          <p:cNvPr id="5" name="图片 4">
            <a:extLst>
              <a:ext uri="{FF2B5EF4-FFF2-40B4-BE49-F238E27FC236}">
                <a16:creationId xmlns:a16="http://schemas.microsoft.com/office/drawing/2014/main" id="{E37C4093-7935-91F2-4CCA-220D7192A8F4}"/>
              </a:ext>
            </a:extLst>
          </p:cNvPr>
          <p:cNvPicPr>
            <a:picLocks noChangeAspect="1"/>
          </p:cNvPicPr>
          <p:nvPr/>
        </p:nvPicPr>
        <p:blipFill>
          <a:blip r:embed="rId2"/>
          <a:stretch>
            <a:fillRect/>
          </a:stretch>
        </p:blipFill>
        <p:spPr>
          <a:xfrm>
            <a:off x="1349659" y="4690502"/>
            <a:ext cx="9492682" cy="1961145"/>
          </a:xfrm>
          <a:prstGeom prst="rect">
            <a:avLst/>
          </a:prstGeom>
        </p:spPr>
      </p:pic>
    </p:spTree>
    <p:extLst>
      <p:ext uri="{BB962C8B-B14F-4D97-AF65-F5344CB8AC3E}">
        <p14:creationId xmlns:p14="http://schemas.microsoft.com/office/powerpoint/2010/main" val="3725171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C730A-A70B-EB57-C040-51CCCA777BD2}"/>
              </a:ext>
            </a:extLst>
          </p:cNvPr>
          <p:cNvSpPr>
            <a:spLocks noGrp="1"/>
          </p:cNvSpPr>
          <p:nvPr>
            <p:ph type="title"/>
          </p:nvPr>
        </p:nvSpPr>
        <p:spPr/>
        <p:txBody>
          <a:bodyPr/>
          <a:lstStyle/>
          <a:p>
            <a:r>
              <a:rPr lang="zh-CN" altLang="en-US"/>
              <a:t>（</a:t>
            </a:r>
            <a:r>
              <a:rPr lang="en-US" altLang="zh-CN"/>
              <a:t>4</a:t>
            </a:r>
            <a:r>
              <a:rPr lang="zh-CN" altLang="en-US"/>
              <a:t>）自适应图片缩放</a:t>
            </a:r>
          </a:p>
        </p:txBody>
      </p:sp>
      <p:pic>
        <p:nvPicPr>
          <p:cNvPr id="5" name="内容占位符 4">
            <a:extLst>
              <a:ext uri="{FF2B5EF4-FFF2-40B4-BE49-F238E27FC236}">
                <a16:creationId xmlns:a16="http://schemas.microsoft.com/office/drawing/2014/main" id="{3BDC35CF-8217-792D-D8B4-2F15E88FA5FE}"/>
              </a:ext>
            </a:extLst>
          </p:cNvPr>
          <p:cNvPicPr>
            <a:picLocks noGrp="1" noChangeAspect="1"/>
          </p:cNvPicPr>
          <p:nvPr>
            <p:ph idx="1"/>
          </p:nvPr>
        </p:nvPicPr>
        <p:blipFill>
          <a:blip r:embed="rId2"/>
          <a:stretch>
            <a:fillRect/>
          </a:stretch>
        </p:blipFill>
        <p:spPr>
          <a:xfrm>
            <a:off x="1984075" y="1574440"/>
            <a:ext cx="8577938" cy="4576644"/>
          </a:xfrm>
        </p:spPr>
      </p:pic>
    </p:spTree>
    <p:extLst>
      <p:ext uri="{BB962C8B-B14F-4D97-AF65-F5344CB8AC3E}">
        <p14:creationId xmlns:p14="http://schemas.microsoft.com/office/powerpoint/2010/main" val="571029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38861-9195-26CC-660E-4F2A784E6ADF}"/>
              </a:ext>
            </a:extLst>
          </p:cNvPr>
          <p:cNvSpPr>
            <a:spLocks noGrp="1"/>
          </p:cNvSpPr>
          <p:nvPr>
            <p:ph type="title"/>
          </p:nvPr>
        </p:nvSpPr>
        <p:spPr/>
        <p:txBody>
          <a:bodyPr/>
          <a:lstStyle/>
          <a:p>
            <a:r>
              <a:rPr lang="zh-CN" altLang="en-US"/>
              <a:t>（</a:t>
            </a:r>
            <a:r>
              <a:rPr lang="en-US" altLang="zh-CN"/>
              <a:t>5</a:t>
            </a:r>
            <a:r>
              <a:rPr lang="zh-CN" altLang="en-US"/>
              <a:t>）“新”</a:t>
            </a:r>
            <a:r>
              <a:rPr lang="en-US" altLang="zh-CN"/>
              <a:t>CSP</a:t>
            </a:r>
            <a:endParaRPr lang="zh-CN" altLang="en-US"/>
          </a:p>
        </p:txBody>
      </p:sp>
      <p:pic>
        <p:nvPicPr>
          <p:cNvPr id="4" name="内容占位符 3">
            <a:extLst>
              <a:ext uri="{FF2B5EF4-FFF2-40B4-BE49-F238E27FC236}">
                <a16:creationId xmlns:a16="http://schemas.microsoft.com/office/drawing/2014/main" id="{FEA581DA-58C0-2E97-9176-BFA58F213BC5}"/>
              </a:ext>
            </a:extLst>
          </p:cNvPr>
          <p:cNvPicPr>
            <a:picLocks noGrp="1" noChangeAspect="1"/>
          </p:cNvPicPr>
          <p:nvPr>
            <p:ph idx="1"/>
          </p:nvPr>
        </p:nvPicPr>
        <p:blipFill>
          <a:blip r:embed="rId2"/>
          <a:stretch>
            <a:fillRect/>
          </a:stretch>
        </p:blipFill>
        <p:spPr>
          <a:xfrm>
            <a:off x="1259377" y="2396072"/>
            <a:ext cx="9673246" cy="1552338"/>
          </a:xfrm>
          <a:prstGeom prst="rect">
            <a:avLst/>
          </a:prstGeom>
        </p:spPr>
      </p:pic>
    </p:spTree>
    <p:extLst>
      <p:ext uri="{BB962C8B-B14F-4D97-AF65-F5344CB8AC3E}">
        <p14:creationId xmlns:p14="http://schemas.microsoft.com/office/powerpoint/2010/main" val="1179468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E08D7-5EBC-B285-B396-FADBB00F94D4}"/>
              </a:ext>
            </a:extLst>
          </p:cNvPr>
          <p:cNvSpPr>
            <a:spLocks noGrp="1"/>
          </p:cNvSpPr>
          <p:nvPr>
            <p:ph type="title"/>
          </p:nvPr>
        </p:nvSpPr>
        <p:spPr/>
        <p:txBody>
          <a:bodyPr/>
          <a:lstStyle/>
          <a:p>
            <a:r>
              <a:rPr lang="zh-CN" altLang="en-US"/>
              <a:t>（</a:t>
            </a:r>
            <a:r>
              <a:rPr lang="en-US" altLang="zh-CN"/>
              <a:t>6.1</a:t>
            </a:r>
            <a:r>
              <a:rPr lang="zh-CN" altLang="en-US"/>
              <a:t>）</a:t>
            </a:r>
            <a:r>
              <a:rPr lang="en-US" altLang="zh-CN"/>
              <a:t>NMS</a:t>
            </a:r>
            <a:endParaRPr lang="zh-CN" altLang="en-US"/>
          </a:p>
        </p:txBody>
      </p:sp>
      <p:pic>
        <p:nvPicPr>
          <p:cNvPr id="5" name="内容占位符 4">
            <a:extLst>
              <a:ext uri="{FF2B5EF4-FFF2-40B4-BE49-F238E27FC236}">
                <a16:creationId xmlns:a16="http://schemas.microsoft.com/office/drawing/2014/main" id="{06476EB2-D9BC-8525-1B57-E6CA4193D881}"/>
              </a:ext>
            </a:extLst>
          </p:cNvPr>
          <p:cNvPicPr>
            <a:picLocks noGrp="1" noChangeAspect="1"/>
          </p:cNvPicPr>
          <p:nvPr>
            <p:ph idx="1"/>
          </p:nvPr>
        </p:nvPicPr>
        <p:blipFill>
          <a:blip r:embed="rId2"/>
          <a:stretch>
            <a:fillRect/>
          </a:stretch>
        </p:blipFill>
        <p:spPr>
          <a:xfrm>
            <a:off x="838200" y="1874016"/>
            <a:ext cx="10515600" cy="4254556"/>
          </a:xfrm>
        </p:spPr>
      </p:pic>
    </p:spTree>
    <p:extLst>
      <p:ext uri="{BB962C8B-B14F-4D97-AF65-F5344CB8AC3E}">
        <p14:creationId xmlns:p14="http://schemas.microsoft.com/office/powerpoint/2010/main" val="942201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D5D61-4B59-9E4C-EB7D-823FD0CCC36B}"/>
              </a:ext>
            </a:extLst>
          </p:cNvPr>
          <p:cNvSpPr>
            <a:spLocks noGrp="1"/>
          </p:cNvSpPr>
          <p:nvPr>
            <p:ph type="title"/>
          </p:nvPr>
        </p:nvSpPr>
        <p:spPr/>
        <p:txBody>
          <a:bodyPr/>
          <a:lstStyle/>
          <a:p>
            <a:r>
              <a:rPr lang="zh-CN" altLang="en-US"/>
              <a:t>（</a:t>
            </a:r>
            <a:r>
              <a:rPr lang="en-US" altLang="zh-CN"/>
              <a:t>6.2</a:t>
            </a:r>
            <a:r>
              <a:rPr lang="zh-CN" altLang="en-US"/>
              <a:t>）</a:t>
            </a:r>
            <a:r>
              <a:rPr lang="en-US" altLang="zh-CN"/>
              <a:t>soft_nms</a:t>
            </a:r>
            <a:endParaRPr lang="zh-CN" altLang="en-US"/>
          </a:p>
        </p:txBody>
      </p:sp>
      <p:pic>
        <p:nvPicPr>
          <p:cNvPr id="5" name="内容占位符 4">
            <a:extLst>
              <a:ext uri="{FF2B5EF4-FFF2-40B4-BE49-F238E27FC236}">
                <a16:creationId xmlns:a16="http://schemas.microsoft.com/office/drawing/2014/main" id="{97BCD4A8-5D33-7F40-9E8D-991871DD2D04}"/>
              </a:ext>
            </a:extLst>
          </p:cNvPr>
          <p:cNvPicPr>
            <a:picLocks noGrp="1" noChangeAspect="1"/>
          </p:cNvPicPr>
          <p:nvPr>
            <p:ph idx="1"/>
          </p:nvPr>
        </p:nvPicPr>
        <p:blipFill>
          <a:blip r:embed="rId2"/>
          <a:stretch>
            <a:fillRect/>
          </a:stretch>
        </p:blipFill>
        <p:spPr>
          <a:xfrm>
            <a:off x="1078718" y="1423359"/>
            <a:ext cx="10429823" cy="4710472"/>
          </a:xfrm>
        </p:spPr>
      </p:pic>
    </p:spTree>
    <p:extLst>
      <p:ext uri="{BB962C8B-B14F-4D97-AF65-F5344CB8AC3E}">
        <p14:creationId xmlns:p14="http://schemas.microsoft.com/office/powerpoint/2010/main" val="394858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579B240-947D-0971-FAE3-1842FB5AD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79" y="176829"/>
            <a:ext cx="5727299" cy="6504342"/>
          </a:xfrm>
          <a:prstGeom prst="rect">
            <a:avLst/>
          </a:prstGeom>
        </p:spPr>
      </p:pic>
      <p:sp>
        <p:nvSpPr>
          <p:cNvPr id="2" name="标题 1">
            <a:extLst>
              <a:ext uri="{FF2B5EF4-FFF2-40B4-BE49-F238E27FC236}">
                <a16:creationId xmlns:a16="http://schemas.microsoft.com/office/drawing/2014/main" id="{C0F12934-1C3E-B4C8-6B4A-5BC70030E3E4}"/>
              </a:ext>
            </a:extLst>
          </p:cNvPr>
          <p:cNvSpPr>
            <a:spLocks noGrp="1"/>
          </p:cNvSpPr>
          <p:nvPr>
            <p:ph type="title"/>
          </p:nvPr>
        </p:nvSpPr>
        <p:spPr>
          <a:xfrm>
            <a:off x="156713" y="382377"/>
            <a:ext cx="10515600" cy="1325563"/>
          </a:xfrm>
        </p:spPr>
        <p:txBody>
          <a:bodyPr/>
          <a:lstStyle/>
          <a:p>
            <a:r>
              <a:rPr lang="zh-CN" altLang="en-US"/>
              <a:t>（</a:t>
            </a:r>
            <a:r>
              <a:rPr lang="en-US" altLang="zh-CN"/>
              <a:t>1</a:t>
            </a:r>
            <a:r>
              <a:rPr lang="zh-CN" altLang="en-US"/>
              <a:t>）</a:t>
            </a:r>
            <a:r>
              <a:rPr lang="en-US" altLang="zh-CN"/>
              <a:t>Bag of freebies</a:t>
            </a:r>
            <a:endParaRPr lang="zh-CN" altLang="en-US"/>
          </a:p>
        </p:txBody>
      </p:sp>
      <p:sp>
        <p:nvSpPr>
          <p:cNvPr id="3" name="内容占位符 2">
            <a:extLst>
              <a:ext uri="{FF2B5EF4-FFF2-40B4-BE49-F238E27FC236}">
                <a16:creationId xmlns:a16="http://schemas.microsoft.com/office/drawing/2014/main" id="{B1A57D85-CC8A-8CDC-C773-5B0AD05AE4E2}"/>
              </a:ext>
            </a:extLst>
          </p:cNvPr>
          <p:cNvSpPr>
            <a:spLocks noGrp="1"/>
          </p:cNvSpPr>
          <p:nvPr>
            <p:ph idx="1"/>
          </p:nvPr>
        </p:nvSpPr>
        <p:spPr>
          <a:xfrm>
            <a:off x="838199" y="1825625"/>
            <a:ext cx="2344947" cy="4351338"/>
          </a:xfrm>
        </p:spPr>
        <p:txBody>
          <a:bodyPr>
            <a:normAutofit/>
          </a:bodyPr>
          <a:lstStyle/>
          <a:p>
            <a:r>
              <a:rPr lang="zh-CN" altLang="en-US" sz="2000"/>
              <a:t>可以在训练过程中进行改进（例如数据增强，类别不平衡，损失函数，软标签等）以提高检测的准确性。我们把这些只改变训练策略或只增加训练成本而对推理速度没有影响的方法称为</a:t>
            </a:r>
            <a:r>
              <a:rPr lang="en-US" altLang="zh-CN" sz="2000"/>
              <a:t>"Bag of freebiees (BoF)"</a:t>
            </a:r>
            <a:r>
              <a:rPr lang="zh-CN" altLang="en-US" sz="2000"/>
              <a:t>。</a:t>
            </a:r>
            <a:r>
              <a:rPr lang="en-US" altLang="zh-CN" sz="2000"/>
              <a:t>BoF </a:t>
            </a:r>
            <a:r>
              <a:rPr lang="zh-CN" altLang="en-US" sz="2000"/>
              <a:t>方法总结如图所示。</a:t>
            </a:r>
            <a:endParaRPr lang="en-US" altLang="zh-CN" sz="2000"/>
          </a:p>
          <a:p>
            <a:endParaRPr lang="zh-CN" altLang="en-US" sz="2000"/>
          </a:p>
        </p:txBody>
      </p:sp>
    </p:spTree>
    <p:extLst>
      <p:ext uri="{BB962C8B-B14F-4D97-AF65-F5344CB8AC3E}">
        <p14:creationId xmlns:p14="http://schemas.microsoft.com/office/powerpoint/2010/main" val="1298497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8689501-54A5-DF06-0EDA-92DE49E3D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1398" y="435485"/>
            <a:ext cx="5242662" cy="5987030"/>
          </a:xfrm>
          <a:prstGeom prst="rect">
            <a:avLst/>
          </a:prstGeom>
        </p:spPr>
      </p:pic>
      <p:sp>
        <p:nvSpPr>
          <p:cNvPr id="2" name="标题 1">
            <a:extLst>
              <a:ext uri="{FF2B5EF4-FFF2-40B4-BE49-F238E27FC236}">
                <a16:creationId xmlns:a16="http://schemas.microsoft.com/office/drawing/2014/main" id="{B940295E-DDC5-44CC-7D31-2AEDB014DC59}"/>
              </a:ext>
            </a:extLst>
          </p:cNvPr>
          <p:cNvSpPr>
            <a:spLocks noGrp="1"/>
          </p:cNvSpPr>
          <p:nvPr>
            <p:ph type="title"/>
          </p:nvPr>
        </p:nvSpPr>
        <p:spPr>
          <a:xfrm>
            <a:off x="113582" y="356499"/>
            <a:ext cx="10515600" cy="1325563"/>
          </a:xfrm>
        </p:spPr>
        <p:txBody>
          <a:bodyPr/>
          <a:lstStyle/>
          <a:p>
            <a:r>
              <a:rPr lang="zh-CN" altLang="en-US"/>
              <a:t>（</a:t>
            </a:r>
            <a:r>
              <a:rPr lang="en-US" altLang="zh-CN"/>
              <a:t>2</a:t>
            </a:r>
            <a:r>
              <a:rPr lang="zh-CN" altLang="en-US"/>
              <a:t>）</a:t>
            </a:r>
            <a:r>
              <a:rPr lang="en-US" altLang="zh-CN"/>
              <a:t>Bag of specials</a:t>
            </a:r>
            <a:endParaRPr lang="zh-CN" altLang="en-US"/>
          </a:p>
        </p:txBody>
      </p:sp>
      <p:sp>
        <p:nvSpPr>
          <p:cNvPr id="3" name="内容占位符 2">
            <a:extLst>
              <a:ext uri="{FF2B5EF4-FFF2-40B4-BE49-F238E27FC236}">
                <a16:creationId xmlns:a16="http://schemas.microsoft.com/office/drawing/2014/main" id="{11482293-8101-0963-2DA0-ACDA3AB6CAE6}"/>
              </a:ext>
            </a:extLst>
          </p:cNvPr>
          <p:cNvSpPr>
            <a:spLocks noGrp="1"/>
          </p:cNvSpPr>
          <p:nvPr>
            <p:ph idx="1"/>
          </p:nvPr>
        </p:nvSpPr>
        <p:spPr>
          <a:xfrm>
            <a:off x="838200" y="1825625"/>
            <a:ext cx="2802147" cy="4351338"/>
          </a:xfrm>
        </p:spPr>
        <p:txBody>
          <a:bodyPr/>
          <a:lstStyle/>
          <a:p>
            <a:r>
              <a:rPr lang="zh-CN" altLang="en-US" sz="2000"/>
              <a:t>对于那些仅增加少量推理时间但可以显着提高目标检测精度的插件模块和后处理方法，将其称为“</a:t>
            </a:r>
            <a:r>
              <a:rPr lang="en-US" altLang="zh-CN" sz="2000"/>
              <a:t>Bag of specials (BoS)”</a:t>
            </a:r>
            <a:r>
              <a:rPr lang="zh-CN" altLang="en-US" sz="2000"/>
              <a:t>。这些方法主要用于增强模型中的某些属性，例如扩大感受野，引入注意力机制或增强特征集成能力等，而后处理方法则是筛选模型预测结果。</a:t>
            </a:r>
            <a:r>
              <a:rPr lang="en-US" altLang="zh-CN" sz="2000"/>
              <a:t>BoS </a:t>
            </a:r>
            <a:r>
              <a:rPr lang="zh-CN" altLang="en-US" sz="2000"/>
              <a:t>方法总结如图所示。</a:t>
            </a:r>
          </a:p>
        </p:txBody>
      </p:sp>
    </p:spTree>
    <p:extLst>
      <p:ext uri="{BB962C8B-B14F-4D97-AF65-F5344CB8AC3E}">
        <p14:creationId xmlns:p14="http://schemas.microsoft.com/office/powerpoint/2010/main" val="1490218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04B1BD9-A5D1-912D-BE47-5D5FDC5AF4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8151" y="13914"/>
            <a:ext cx="5029199" cy="6844086"/>
          </a:xfrm>
        </p:spPr>
      </p:pic>
      <p:sp>
        <p:nvSpPr>
          <p:cNvPr id="2" name="标题 1">
            <a:extLst>
              <a:ext uri="{FF2B5EF4-FFF2-40B4-BE49-F238E27FC236}">
                <a16:creationId xmlns:a16="http://schemas.microsoft.com/office/drawing/2014/main" id="{4299B304-BA8D-26EC-96CF-0899B6920E7D}"/>
              </a:ext>
            </a:extLst>
          </p:cNvPr>
          <p:cNvSpPr>
            <a:spLocks noGrp="1"/>
          </p:cNvSpPr>
          <p:nvPr>
            <p:ph type="title"/>
          </p:nvPr>
        </p:nvSpPr>
        <p:spPr>
          <a:xfrm>
            <a:off x="-232941" y="0"/>
            <a:ext cx="10515600" cy="1325563"/>
          </a:xfrm>
        </p:spPr>
        <p:txBody>
          <a:bodyPr>
            <a:normAutofit/>
          </a:bodyPr>
          <a:lstStyle/>
          <a:p>
            <a:r>
              <a:rPr lang="zh-CN" altLang="en-US" sz="4000"/>
              <a:t>（</a:t>
            </a:r>
            <a:r>
              <a:rPr lang="en-US" altLang="zh-CN" sz="4000"/>
              <a:t>3.1</a:t>
            </a:r>
            <a:r>
              <a:rPr lang="zh-CN" altLang="en-US" sz="4000"/>
              <a:t>）一般网络结构</a:t>
            </a:r>
          </a:p>
        </p:txBody>
      </p:sp>
    </p:spTree>
    <p:extLst>
      <p:ext uri="{BB962C8B-B14F-4D97-AF65-F5344CB8AC3E}">
        <p14:creationId xmlns:p14="http://schemas.microsoft.com/office/powerpoint/2010/main" val="1645613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1CCF3-8287-7339-1F96-C1B7D55BC8E7}"/>
              </a:ext>
            </a:extLst>
          </p:cNvPr>
          <p:cNvSpPr>
            <a:spLocks noGrp="1"/>
          </p:cNvSpPr>
          <p:nvPr>
            <p:ph type="title"/>
          </p:nvPr>
        </p:nvSpPr>
        <p:spPr>
          <a:xfrm>
            <a:off x="61823" y="270234"/>
            <a:ext cx="10515600" cy="1325563"/>
          </a:xfrm>
        </p:spPr>
        <p:txBody>
          <a:bodyPr/>
          <a:lstStyle/>
          <a:p>
            <a:r>
              <a:rPr lang="zh-CN" altLang="en-US"/>
              <a:t>（</a:t>
            </a:r>
            <a:r>
              <a:rPr lang="en-US" altLang="zh-CN"/>
              <a:t>3.2</a:t>
            </a:r>
            <a:r>
              <a:rPr lang="zh-CN" altLang="en-US"/>
              <a:t>）</a:t>
            </a:r>
            <a:r>
              <a:rPr lang="en-US" altLang="zh-CN"/>
              <a:t>input</a:t>
            </a:r>
            <a:r>
              <a:rPr lang="zh-CN" altLang="en-US"/>
              <a:t>、</a:t>
            </a:r>
            <a:r>
              <a:rPr lang="en-US" altLang="zh-CN"/>
              <a:t>backbone</a:t>
            </a:r>
            <a:r>
              <a:rPr lang="zh-CN" altLang="en-US"/>
              <a:t>、</a:t>
            </a:r>
            <a:r>
              <a:rPr lang="en-US" altLang="zh-CN"/>
              <a:t>neck</a:t>
            </a:r>
            <a:r>
              <a:rPr lang="zh-CN" altLang="en-US"/>
              <a:t>与</a:t>
            </a:r>
            <a:r>
              <a:rPr lang="en-US" altLang="zh-CN"/>
              <a:t>head</a:t>
            </a:r>
            <a:endParaRPr lang="zh-CN" altLang="en-US"/>
          </a:p>
        </p:txBody>
      </p:sp>
      <p:sp>
        <p:nvSpPr>
          <p:cNvPr id="6" name="文本框 5">
            <a:extLst>
              <a:ext uri="{FF2B5EF4-FFF2-40B4-BE49-F238E27FC236}">
                <a16:creationId xmlns:a16="http://schemas.microsoft.com/office/drawing/2014/main" id="{845A684E-48D6-AE9B-79B8-B3203D1CD9B9}"/>
              </a:ext>
            </a:extLst>
          </p:cNvPr>
          <p:cNvSpPr txBox="1"/>
          <p:nvPr/>
        </p:nvSpPr>
        <p:spPr>
          <a:xfrm>
            <a:off x="510396" y="1045230"/>
            <a:ext cx="11015932" cy="5447645"/>
          </a:xfrm>
          <a:prstGeom prst="rect">
            <a:avLst/>
          </a:prstGeom>
          <a:noFill/>
        </p:spPr>
        <p:txBody>
          <a:bodyPr wrap="square" rtlCol="0">
            <a:spAutoFit/>
          </a:bodyPr>
          <a:lstStyle/>
          <a:p>
            <a:endParaRPr lang="zh-CN" altLang="en-US" sz="1400"/>
          </a:p>
          <a:p>
            <a:endParaRPr lang="zh-CN" altLang="en-US" sz="1400"/>
          </a:p>
          <a:p>
            <a:r>
              <a:rPr lang="zh-CN" altLang="en-US" sz="1600"/>
              <a:t>目标检测算法是计算机视觉领域中的一个重要问题，其目标是在图像或视频中检测和定位特定目标的位置。在现代目标检测算法中，通常将算法分为四个主要部分：</a:t>
            </a:r>
            <a:r>
              <a:rPr lang="en-US" altLang="zh-CN" sz="1600"/>
              <a:t>input</a:t>
            </a:r>
            <a:r>
              <a:rPr lang="zh-CN" altLang="en-US" sz="1600"/>
              <a:t>、</a:t>
            </a:r>
            <a:r>
              <a:rPr lang="en-US" altLang="zh-CN" sz="1600"/>
              <a:t>backbone</a:t>
            </a:r>
            <a:r>
              <a:rPr lang="zh-CN" altLang="en-US" sz="1600"/>
              <a:t>、</a:t>
            </a:r>
            <a:r>
              <a:rPr lang="en-US" altLang="zh-CN" sz="1600"/>
              <a:t>neck</a:t>
            </a:r>
            <a:r>
              <a:rPr lang="zh-CN" altLang="en-US" sz="1600"/>
              <a:t>和</a:t>
            </a:r>
            <a:r>
              <a:rPr lang="en-US" altLang="zh-CN" sz="1600"/>
              <a:t>head</a:t>
            </a:r>
            <a:r>
              <a:rPr lang="zh-CN" altLang="en-US" sz="1600"/>
              <a:t>。</a:t>
            </a:r>
          </a:p>
          <a:p>
            <a:r>
              <a:rPr lang="en-US" altLang="zh-CN" sz="1600"/>
              <a:t>1. Input</a:t>
            </a:r>
          </a:p>
          <a:p>
            <a:r>
              <a:rPr lang="en-US" altLang="zh-CN" sz="1600"/>
              <a:t>Input</a:t>
            </a:r>
            <a:r>
              <a:rPr lang="zh-CN" altLang="en-US" sz="1600"/>
              <a:t>是指输入数据，通常是一张图片或一组图片。在目标检测算法中，图像被分割成小的块，每个块被称为“</a:t>
            </a:r>
            <a:r>
              <a:rPr lang="en-US" altLang="zh-CN" sz="1600"/>
              <a:t>anchor”</a:t>
            </a:r>
            <a:r>
              <a:rPr lang="zh-CN" altLang="en-US" sz="1600"/>
              <a:t>，并被送入算法进行处理。输入数据中的每个</a:t>
            </a:r>
            <a:r>
              <a:rPr lang="en-US" altLang="zh-CN" sz="1600"/>
              <a:t>anchor</a:t>
            </a:r>
            <a:r>
              <a:rPr lang="zh-CN" altLang="en-US" sz="1600"/>
              <a:t>都将被输入到</a:t>
            </a:r>
            <a:r>
              <a:rPr lang="en-US" altLang="zh-CN" sz="1600"/>
              <a:t>backbone</a:t>
            </a:r>
            <a:r>
              <a:rPr lang="zh-CN" altLang="en-US" sz="1600"/>
              <a:t>中进行处理。</a:t>
            </a:r>
          </a:p>
          <a:p>
            <a:r>
              <a:rPr lang="en-US" altLang="zh-CN" sz="1600"/>
              <a:t>2. Backbone</a:t>
            </a:r>
          </a:p>
          <a:p>
            <a:r>
              <a:rPr lang="en-US" altLang="zh-CN" sz="1600"/>
              <a:t>Backbone</a:t>
            </a:r>
            <a:r>
              <a:rPr lang="zh-CN" altLang="en-US" sz="1600"/>
              <a:t>是目标检测算法的核心部分，其主要任务是将输入数据转换为特征图。特征图是一种可以提取输入数据中有用信息的数据表示方式。</a:t>
            </a:r>
            <a:r>
              <a:rPr lang="en-US" altLang="zh-CN" sz="1600"/>
              <a:t>Backbone</a:t>
            </a:r>
            <a:r>
              <a:rPr lang="zh-CN" altLang="en-US" sz="1600"/>
              <a:t>通常使用卷积神经网络（</a:t>
            </a:r>
            <a:r>
              <a:rPr lang="en-US" altLang="zh-CN" sz="1600"/>
              <a:t>CNN</a:t>
            </a:r>
            <a:r>
              <a:rPr lang="zh-CN" altLang="en-US" sz="1600"/>
              <a:t>）来提取特征，可以使用现有的预训练模型，如</a:t>
            </a:r>
            <a:r>
              <a:rPr lang="en-US" altLang="zh-CN" sz="1600"/>
              <a:t>ResNet</a:t>
            </a:r>
            <a:r>
              <a:rPr lang="zh-CN" altLang="en-US" sz="1600"/>
              <a:t>、</a:t>
            </a:r>
            <a:r>
              <a:rPr lang="en-US" altLang="zh-CN" sz="1600"/>
              <a:t>VGG</a:t>
            </a:r>
            <a:r>
              <a:rPr lang="zh-CN" altLang="en-US" sz="1600"/>
              <a:t>等，也可以根据需求设计新的网络结构。</a:t>
            </a:r>
          </a:p>
          <a:p>
            <a:r>
              <a:rPr lang="en-US" altLang="zh-CN" sz="1600"/>
              <a:t>3. Neck</a:t>
            </a:r>
          </a:p>
          <a:p>
            <a:r>
              <a:rPr lang="en-US" altLang="zh-CN" sz="1600"/>
              <a:t>Neck</a:t>
            </a:r>
            <a:r>
              <a:rPr lang="zh-CN" altLang="en-US" sz="1600"/>
              <a:t>是一种可选的中间层，其任务是对</a:t>
            </a:r>
            <a:r>
              <a:rPr lang="en-US" altLang="zh-CN" sz="1600"/>
              <a:t>backbone</a:t>
            </a:r>
            <a:r>
              <a:rPr lang="zh-CN" altLang="en-US" sz="1600"/>
              <a:t>提取的特征进行进一步处理。具体来说，</a:t>
            </a:r>
            <a:r>
              <a:rPr lang="en-US" altLang="zh-CN" sz="1600"/>
              <a:t>neck</a:t>
            </a:r>
            <a:r>
              <a:rPr lang="zh-CN" altLang="en-US" sz="1600"/>
              <a:t>可以帮助算法集成多尺度特征，并提高算法的感受野（</a:t>
            </a:r>
            <a:r>
              <a:rPr lang="en-US" altLang="zh-CN" sz="1600"/>
              <a:t>receptive field</a:t>
            </a:r>
            <a:r>
              <a:rPr lang="zh-CN" altLang="en-US" sz="1600"/>
              <a:t>）。常见的</a:t>
            </a:r>
            <a:r>
              <a:rPr lang="en-US" altLang="zh-CN" sz="1600"/>
              <a:t>neck</a:t>
            </a:r>
            <a:r>
              <a:rPr lang="zh-CN" altLang="en-US" sz="1600"/>
              <a:t>结构包括</a:t>
            </a:r>
            <a:r>
              <a:rPr lang="en-US" altLang="zh-CN" sz="1600"/>
              <a:t>FPN</a:t>
            </a:r>
            <a:r>
              <a:rPr lang="zh-CN" altLang="en-US" sz="1600"/>
              <a:t>（</a:t>
            </a:r>
            <a:r>
              <a:rPr lang="en-US" altLang="zh-CN" sz="1600"/>
              <a:t>Feature Pyramid Network</a:t>
            </a:r>
            <a:r>
              <a:rPr lang="zh-CN" altLang="en-US" sz="1600"/>
              <a:t>）和</a:t>
            </a:r>
            <a:r>
              <a:rPr lang="en-US" altLang="zh-CN" sz="1600"/>
              <a:t>PAN</a:t>
            </a:r>
            <a:r>
              <a:rPr lang="zh-CN" altLang="en-US" sz="1600"/>
              <a:t>（</a:t>
            </a:r>
            <a:r>
              <a:rPr lang="en-US" altLang="zh-CN" sz="1600"/>
              <a:t>Path Aggregation Network</a:t>
            </a:r>
            <a:r>
              <a:rPr lang="zh-CN" altLang="en-US" sz="1600"/>
              <a:t>）等。</a:t>
            </a:r>
          </a:p>
          <a:p>
            <a:r>
              <a:rPr lang="en-US" altLang="zh-CN" sz="1600"/>
              <a:t>4. Head</a:t>
            </a:r>
          </a:p>
          <a:p>
            <a:r>
              <a:rPr lang="en-US" altLang="zh-CN" sz="1600"/>
              <a:t>Head</a:t>
            </a:r>
            <a:r>
              <a:rPr lang="zh-CN" altLang="en-US" sz="1600"/>
              <a:t>是目标检测算法的最后一部分，其主要任务是在特征图上检测和定位目标。</a:t>
            </a:r>
            <a:r>
              <a:rPr lang="en-US" altLang="zh-CN" sz="1600"/>
              <a:t>head</a:t>
            </a:r>
            <a:r>
              <a:rPr lang="zh-CN" altLang="en-US" sz="1600"/>
              <a:t>通常由两个部分组成：分类器和回归器。分类器用于对特征图中的每个</a:t>
            </a:r>
            <a:r>
              <a:rPr lang="en-US" altLang="zh-CN" sz="1600"/>
              <a:t>anchor</a:t>
            </a:r>
            <a:r>
              <a:rPr lang="zh-CN" altLang="en-US" sz="1600"/>
              <a:t>进行分类，判断其是否包含目标。回归器用于精确定位目标的位置，并计算其相应的边界框（</a:t>
            </a:r>
            <a:r>
              <a:rPr lang="en-US" altLang="zh-CN" sz="1600"/>
              <a:t>bounding box</a:t>
            </a:r>
            <a:r>
              <a:rPr lang="zh-CN" altLang="en-US" sz="1600"/>
              <a:t>）。</a:t>
            </a:r>
            <a:endParaRPr lang="en-US" altLang="zh-CN" sz="1600"/>
          </a:p>
          <a:p>
            <a:endParaRPr lang="zh-CN" altLang="en-US" sz="1600"/>
          </a:p>
          <a:p>
            <a:r>
              <a:rPr lang="zh-CN" altLang="en-US" sz="1600"/>
              <a:t>综上所述，目标检测算法中的</a:t>
            </a:r>
            <a:r>
              <a:rPr lang="en-US" altLang="zh-CN" sz="1600"/>
              <a:t>input</a:t>
            </a:r>
            <a:r>
              <a:rPr lang="zh-CN" altLang="en-US" sz="1600"/>
              <a:t>、</a:t>
            </a:r>
            <a:r>
              <a:rPr lang="en-US" altLang="zh-CN" sz="1600"/>
              <a:t>backbone</a:t>
            </a:r>
            <a:r>
              <a:rPr lang="zh-CN" altLang="en-US" sz="1600"/>
              <a:t>、</a:t>
            </a:r>
            <a:r>
              <a:rPr lang="en-US" altLang="zh-CN" sz="1600"/>
              <a:t>neck</a:t>
            </a:r>
            <a:r>
              <a:rPr lang="zh-CN" altLang="en-US" sz="1600"/>
              <a:t>和</a:t>
            </a:r>
            <a:r>
              <a:rPr lang="en-US" altLang="zh-CN" sz="1600"/>
              <a:t>head</a:t>
            </a:r>
            <a:r>
              <a:rPr lang="zh-CN" altLang="en-US" sz="1600"/>
              <a:t>各自承担不同的任务，共同完成目标检测的流程。其中，</a:t>
            </a:r>
            <a:r>
              <a:rPr lang="en-US" altLang="zh-CN" sz="1600"/>
              <a:t>input</a:t>
            </a:r>
            <a:r>
              <a:rPr lang="zh-CN" altLang="en-US" sz="1600"/>
              <a:t>和</a:t>
            </a:r>
            <a:r>
              <a:rPr lang="en-US" altLang="zh-CN" sz="1600"/>
              <a:t>backbone</a:t>
            </a:r>
            <a:r>
              <a:rPr lang="zh-CN" altLang="en-US" sz="1600"/>
              <a:t>是必要的基础部分，</a:t>
            </a:r>
            <a:r>
              <a:rPr lang="en-US" altLang="zh-CN" sz="1600"/>
              <a:t>neck</a:t>
            </a:r>
            <a:r>
              <a:rPr lang="zh-CN" altLang="en-US" sz="1600"/>
              <a:t>和</a:t>
            </a:r>
            <a:r>
              <a:rPr lang="en-US" altLang="zh-CN" sz="1600"/>
              <a:t>head</a:t>
            </a:r>
            <a:r>
              <a:rPr lang="zh-CN" altLang="en-US" sz="1600"/>
              <a:t>则可以根据需求进行加入和调整。</a:t>
            </a:r>
          </a:p>
        </p:txBody>
      </p:sp>
    </p:spTree>
    <p:extLst>
      <p:ext uri="{BB962C8B-B14F-4D97-AF65-F5344CB8AC3E}">
        <p14:creationId xmlns:p14="http://schemas.microsoft.com/office/powerpoint/2010/main" val="167906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595CB8D4-5CA7-1F0E-6C6D-FDCEF076B5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49" y="341632"/>
            <a:ext cx="11496675" cy="2915918"/>
          </a:xfrm>
          <a:prstGeom prst="rect">
            <a:avLst/>
          </a:prstGeom>
        </p:spPr>
      </p:pic>
      <p:pic>
        <p:nvPicPr>
          <p:cNvPr id="7" name="Picture 2">
            <a:extLst>
              <a:ext uri="{FF2B5EF4-FFF2-40B4-BE49-F238E27FC236}">
                <a16:creationId xmlns:a16="http://schemas.microsoft.com/office/drawing/2014/main" id="{BEF8F86E-AC8C-40C4-45AC-F19FE59A9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3343275"/>
            <a:ext cx="11687175" cy="326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38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1967F-1D45-F1D8-7DFD-1C450522A99E}"/>
              </a:ext>
            </a:extLst>
          </p:cNvPr>
          <p:cNvSpPr>
            <a:spLocks noGrp="1"/>
          </p:cNvSpPr>
          <p:nvPr>
            <p:ph type="title"/>
          </p:nvPr>
        </p:nvSpPr>
        <p:spPr/>
        <p:txBody>
          <a:bodyPr/>
          <a:lstStyle/>
          <a:p>
            <a:r>
              <a:rPr lang="zh-CN" altLang="en-US"/>
              <a:t>二、</a:t>
            </a:r>
            <a:r>
              <a:rPr lang="en-US" altLang="zh-CN"/>
              <a:t>YOLOv4</a:t>
            </a:r>
            <a:endParaRPr lang="zh-CN" altLang="en-US"/>
          </a:p>
        </p:txBody>
      </p:sp>
      <p:sp>
        <p:nvSpPr>
          <p:cNvPr id="6" name="内容占位符 5">
            <a:extLst>
              <a:ext uri="{FF2B5EF4-FFF2-40B4-BE49-F238E27FC236}">
                <a16:creationId xmlns:a16="http://schemas.microsoft.com/office/drawing/2014/main" id="{17A662AE-087A-9A2B-E4E9-BD5C6615EFC3}"/>
              </a:ext>
            </a:extLst>
          </p:cNvPr>
          <p:cNvSpPr>
            <a:spLocks noGrp="1"/>
          </p:cNvSpPr>
          <p:nvPr>
            <p:ph idx="1"/>
          </p:nvPr>
        </p:nvSpPr>
        <p:spPr>
          <a:xfrm>
            <a:off x="838200" y="1825625"/>
            <a:ext cx="4225506" cy="4351338"/>
          </a:xfrm>
        </p:spPr>
        <p:txBody>
          <a:bodyPr/>
          <a:lstStyle/>
          <a:p>
            <a:r>
              <a:rPr lang="en-US" altLang="zh-CN"/>
              <a:t>BOF</a:t>
            </a:r>
            <a:r>
              <a:rPr lang="zh-CN" altLang="en-US"/>
              <a:t>：</a:t>
            </a:r>
            <a:r>
              <a:rPr lang="en-US" altLang="zh-CN"/>
              <a:t>Mosaic</a:t>
            </a:r>
            <a:r>
              <a:rPr lang="zh-CN" altLang="en-US"/>
              <a:t>、</a:t>
            </a:r>
            <a:r>
              <a:rPr lang="en-US" altLang="zh-CN"/>
              <a:t>CIOU_loss</a:t>
            </a:r>
          </a:p>
          <a:p>
            <a:r>
              <a:rPr lang="en-US" altLang="zh-CN"/>
              <a:t>BOS</a:t>
            </a:r>
            <a:r>
              <a:rPr lang="zh-CN" altLang="en-US"/>
              <a:t>：</a:t>
            </a:r>
            <a:r>
              <a:rPr lang="en-US" altLang="zh-CN"/>
              <a:t>Mish</a:t>
            </a:r>
            <a:r>
              <a:rPr lang="zh-CN" altLang="en-US"/>
              <a:t>、</a:t>
            </a:r>
            <a:r>
              <a:rPr lang="en-US" altLang="zh-CN"/>
              <a:t>CSP</a:t>
            </a:r>
            <a:r>
              <a:rPr lang="zh-CN" altLang="en-US"/>
              <a:t>、</a:t>
            </a:r>
            <a:r>
              <a:rPr lang="en-US" altLang="zh-CN"/>
              <a:t>SPP</a:t>
            </a:r>
            <a:r>
              <a:rPr lang="zh-CN" altLang="en-US"/>
              <a:t>、</a:t>
            </a:r>
            <a:r>
              <a:rPr lang="en-US" altLang="zh-CN"/>
              <a:t>DIOU_nms</a:t>
            </a:r>
          </a:p>
          <a:p>
            <a:r>
              <a:rPr lang="en-US" altLang="zh-CN"/>
              <a:t>Multi Anchor</a:t>
            </a:r>
            <a:r>
              <a:rPr lang="zh-CN" altLang="en-US"/>
              <a:t>策略</a:t>
            </a:r>
          </a:p>
          <a:p>
            <a:endParaRPr lang="en-US" altLang="zh-CN"/>
          </a:p>
          <a:p>
            <a:endParaRPr lang="en-US" altLang="zh-CN"/>
          </a:p>
          <a:p>
            <a:endParaRPr lang="zh-CN" altLang="en-US"/>
          </a:p>
        </p:txBody>
      </p:sp>
      <p:pic>
        <p:nvPicPr>
          <p:cNvPr id="8" name="图片 7">
            <a:extLst>
              <a:ext uri="{FF2B5EF4-FFF2-40B4-BE49-F238E27FC236}">
                <a16:creationId xmlns:a16="http://schemas.microsoft.com/office/drawing/2014/main" id="{D7E142C1-6930-50AC-0546-429C9A14C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160" y="207478"/>
            <a:ext cx="4935898" cy="6443043"/>
          </a:xfrm>
          <a:prstGeom prst="rect">
            <a:avLst/>
          </a:prstGeom>
        </p:spPr>
      </p:pic>
    </p:spTree>
    <p:extLst>
      <p:ext uri="{BB962C8B-B14F-4D97-AF65-F5344CB8AC3E}">
        <p14:creationId xmlns:p14="http://schemas.microsoft.com/office/powerpoint/2010/main" val="3230498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98FA7-2535-42F8-E4F7-E1F0D34F9799}"/>
              </a:ext>
            </a:extLst>
          </p:cNvPr>
          <p:cNvSpPr>
            <a:spLocks noGrp="1"/>
          </p:cNvSpPr>
          <p:nvPr>
            <p:ph type="title"/>
          </p:nvPr>
        </p:nvSpPr>
        <p:spPr/>
        <p:txBody>
          <a:bodyPr/>
          <a:lstStyle/>
          <a:p>
            <a:r>
              <a:rPr lang="zh-CN" altLang="en-US"/>
              <a:t>（</a:t>
            </a:r>
            <a:r>
              <a:rPr lang="en-US" altLang="zh-CN"/>
              <a:t>1</a:t>
            </a:r>
            <a:r>
              <a:rPr lang="zh-CN" altLang="en-US"/>
              <a:t>）</a:t>
            </a:r>
            <a:r>
              <a:rPr lang="en-US" altLang="zh-CN"/>
              <a:t>backbone</a:t>
            </a:r>
            <a:endParaRPr lang="zh-CN" altLang="en-US">
              <a:solidFill>
                <a:srgbClr val="FF0000"/>
              </a:solidFill>
            </a:endParaRPr>
          </a:p>
        </p:txBody>
      </p:sp>
      <p:sp>
        <p:nvSpPr>
          <p:cNvPr id="3" name="内容占位符 2">
            <a:extLst>
              <a:ext uri="{FF2B5EF4-FFF2-40B4-BE49-F238E27FC236}">
                <a16:creationId xmlns:a16="http://schemas.microsoft.com/office/drawing/2014/main" id="{99281B2B-09DB-91BB-FB08-F4FE6C640E77}"/>
              </a:ext>
            </a:extLst>
          </p:cNvPr>
          <p:cNvSpPr>
            <a:spLocks noGrp="1"/>
          </p:cNvSpPr>
          <p:nvPr>
            <p:ph idx="1"/>
          </p:nvPr>
        </p:nvSpPr>
        <p:spPr/>
        <p:txBody>
          <a:bodyPr/>
          <a:lstStyle/>
          <a:p>
            <a:r>
              <a:rPr lang="en-US" altLang="zh-CN"/>
              <a:t>CSP</a:t>
            </a:r>
          </a:p>
          <a:p>
            <a:r>
              <a:rPr lang="en-US" altLang="zh-CN"/>
              <a:t>Mosaic</a:t>
            </a:r>
          </a:p>
          <a:p>
            <a:r>
              <a:rPr lang="en-US" altLang="zh-CN"/>
              <a:t>Mish</a:t>
            </a:r>
          </a:p>
          <a:p>
            <a:endParaRPr lang="zh-CN" altLang="en-US"/>
          </a:p>
        </p:txBody>
      </p:sp>
      <p:pic>
        <p:nvPicPr>
          <p:cNvPr id="5" name="图片 4">
            <a:extLst>
              <a:ext uri="{FF2B5EF4-FFF2-40B4-BE49-F238E27FC236}">
                <a16:creationId xmlns:a16="http://schemas.microsoft.com/office/drawing/2014/main" id="{A7C1B517-76BF-9560-F633-F734485E6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626" y="1941695"/>
            <a:ext cx="9569570" cy="3859822"/>
          </a:xfrm>
          <a:prstGeom prst="rect">
            <a:avLst/>
          </a:prstGeom>
        </p:spPr>
      </p:pic>
    </p:spTree>
    <p:extLst>
      <p:ext uri="{BB962C8B-B14F-4D97-AF65-F5344CB8AC3E}">
        <p14:creationId xmlns:p14="http://schemas.microsoft.com/office/powerpoint/2010/main" val="18401738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TotalTime>
  <Words>1235</Words>
  <Application>Microsoft Office PowerPoint</Application>
  <PresentationFormat>宽屏</PresentationFormat>
  <Paragraphs>80</Paragraphs>
  <Slides>27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-apple-system</vt:lpstr>
      <vt:lpstr>等线</vt:lpstr>
      <vt:lpstr>等线 Light</vt:lpstr>
      <vt:lpstr>Arial</vt:lpstr>
      <vt:lpstr>Office 主题​​</vt:lpstr>
      <vt:lpstr>YOLOv4&amp;v5</vt:lpstr>
      <vt:lpstr>一、一般目标检测器</vt:lpstr>
      <vt:lpstr>（1）Bag of freebies</vt:lpstr>
      <vt:lpstr>（2）Bag of specials</vt:lpstr>
      <vt:lpstr>（3.1）一般网络结构</vt:lpstr>
      <vt:lpstr>（3.2）input、backbone、neck与head</vt:lpstr>
      <vt:lpstr>PowerPoint 演示文稿</vt:lpstr>
      <vt:lpstr>二、YOLOv4</vt:lpstr>
      <vt:lpstr>（1）backbone</vt:lpstr>
      <vt:lpstr>1.CSP</vt:lpstr>
      <vt:lpstr>2.Mosaic</vt:lpstr>
      <vt:lpstr>3.Mish</vt:lpstr>
      <vt:lpstr>（2）Neck</vt:lpstr>
      <vt:lpstr>1.SPP</vt:lpstr>
      <vt:lpstr>2.FPN+PAN</vt:lpstr>
      <vt:lpstr>2.2 上下采样</vt:lpstr>
      <vt:lpstr>（3）Head</vt:lpstr>
      <vt:lpstr>1.CIOU、DIOU</vt:lpstr>
      <vt:lpstr>2. Multi Anchor策略</vt:lpstr>
      <vt:lpstr>三、YOLOv5</vt:lpstr>
      <vt:lpstr>（1）概览与版本对比</vt:lpstr>
      <vt:lpstr>（2）Focus结构</vt:lpstr>
      <vt:lpstr>（3）自适应锚框计算</vt:lpstr>
      <vt:lpstr>（4）自适应图片缩放</vt:lpstr>
      <vt:lpstr>（5）“新”CSP</vt:lpstr>
      <vt:lpstr>（6.1）NMS</vt:lpstr>
      <vt:lpstr>（6.2）soft_nms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YOLOv4&amp;v5</dc:title>
  <dc:creator>暮 天行</dc:creator>
  <cp:lastModifiedBy>暮 天行</cp:lastModifiedBy>
  <cp:revision>66</cp:revision>
  <dcterms:created xsi:type="dcterms:W3CDTF">2023-04-26T13:00:14Z</dcterms:created>
  <dcterms:modified xsi:type="dcterms:W3CDTF">2023-05-27T08:55:02Z</dcterms:modified>
</cp:coreProperties>
</file>